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3" r:id="rId2"/>
  </p:sldMasterIdLst>
  <p:sldIdLst>
    <p:sldId id="256" r:id="rId3"/>
    <p:sldId id="257" r:id="rId4"/>
    <p:sldId id="273" r:id="rId5"/>
    <p:sldId id="275" r:id="rId6"/>
    <p:sldId id="274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9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82222B-9515-41EC-96BF-4D170E5C7A0D}">
          <p14:sldIdLst>
            <p14:sldId id="256"/>
          </p14:sldIdLst>
        </p14:section>
        <p14:section name="Untitled Section" id="{96AE46C6-278D-4A37-B953-9D16E8888DC9}">
          <p14:sldIdLst>
            <p14:sldId id="257"/>
            <p14:sldId id="273"/>
            <p14:sldId id="275"/>
            <p14:sldId id="274"/>
            <p14:sldId id="277"/>
            <p14:sldId id="278"/>
            <p14:sldId id="280"/>
            <p14:sldId id="279"/>
            <p14:sldId id="281"/>
            <p14:sldId id="282"/>
            <p14:sldId id="283"/>
            <p14:sldId id="284"/>
            <p14:sldId id="285"/>
            <p14:sldId id="289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9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8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3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75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8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8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6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57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00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1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5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4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4C0F-7DCC-4BCD-8881-5214E101570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D6CB-B6D5-4B46-8DB9-8FD3E0E1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64" y="1658072"/>
            <a:ext cx="9144000" cy="277538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00B0F0"/>
                </a:solidFill>
                <a:cs typeface="2  Zar" panose="00000400000000000000" pitchFamily="2" charset="-78"/>
              </a:rPr>
              <a:t>سناریو</a:t>
            </a:r>
            <a:br>
              <a:rPr lang="fa-IR" b="1" dirty="0" smtClean="0">
                <a:solidFill>
                  <a:srgbClr val="00B0F0"/>
                </a:solidFill>
                <a:cs typeface="2  Zar" panose="00000400000000000000" pitchFamily="2" charset="-78"/>
              </a:rPr>
            </a:br>
            <a:r>
              <a:rPr lang="en-US" b="1" dirty="0" smtClean="0">
                <a:solidFill>
                  <a:srgbClr val="00B0F0"/>
                </a:solidFill>
                <a:cs typeface="2  Zar" panose="00000400000000000000" pitchFamily="2" charset="-78"/>
              </a:rPr>
              <a:t>S</a:t>
            </a:r>
            <a:r>
              <a:rPr lang="en-US" b="1" dirty="0">
                <a:solidFill>
                  <a:srgbClr val="00B0F0"/>
                </a:solidFill>
                <a:cs typeface="2  Zar" panose="00000400000000000000" pitchFamily="2" charset="-78"/>
              </a:rPr>
              <a:t>c</a:t>
            </a:r>
            <a:r>
              <a:rPr lang="en-US" b="1" dirty="0" smtClean="0">
                <a:solidFill>
                  <a:srgbClr val="00B0F0"/>
                </a:solidFill>
                <a:cs typeface="2  Zar" panose="00000400000000000000" pitchFamily="2" charset="-78"/>
              </a:rPr>
              <a:t>enario</a:t>
            </a:r>
            <a:endParaRPr lang="en-US" b="1" dirty="0">
              <a:solidFill>
                <a:srgbClr val="00B0F0"/>
              </a:solidFill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9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دوم: شناسایی عوامل تاثیرگذار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تهیه فهرست عواملی که بیشترین تاثیرات را بر موضوع مطالعه دارند (عوامل موفقیت یا ناکامی)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رویکرد تحلیل استیپ (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</a:t>
            </a: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)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استخراج متغیرهای اجتماعی، فناورانه، اقتصادی، زیست بومی، سیاسی 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ترکیب این متغیرها محیط کلی موضوع مطالعه را شکل می دهند. </a:t>
            </a:r>
          </a:p>
        </p:txBody>
      </p:sp>
    </p:spTree>
    <p:extLst>
      <p:ext uri="{BB962C8B-B14F-4D97-AF65-F5344CB8AC3E}">
        <p14:creationId xmlns:p14="http://schemas.microsoft.com/office/powerpoint/2010/main" val="371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سوم: شناسایی پیشران ها 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پیشران: نیروی عمده یا بزرگ تغییر آینده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پیشران: نیرویی که می تواند تحول اساسی در صحنه و محیط کلان ایجاد می کند.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پیشران ها مبنای توصیف آینده در سناریو هاست.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پیشران ها مبنای تجویزهایی است که در سناریو ها ارائه می شود. 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پیشران ها: بالفعل / بالقوه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دسته بندی پیشران ها: بالفعل/ بالقوه – مثبت / منفی و ...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وزن دهی پیشران ها: تعیین قدرت اثرگذاری پیشران ها از 1 تا 3.</a:t>
            </a:r>
          </a:p>
          <a:p>
            <a:pPr lvl="2" algn="r" rtl="1">
              <a:lnSpc>
                <a:spcPct val="150000"/>
              </a:lnSpc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27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چهارم: شناسایی عدم قطعیت ها 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عدم قطعیت: پیش بینی ناپذیری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عدم قطعیت ها برای پیش ران ها انجام می شود. 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تعیین قطعیت یا عدم قطعیت ها، ذهنی و بر مبنای شناخت خبرگان است.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وزن دهی همه ی پیشران ها از نظر عدم قطعیت: رتبه بندی از 1 تا 3.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0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پنجم: ترسیم وضعیت مطلوب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ترسیم چشم انداز کلی: مطلوب ترین آینده ممکن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تعیین اهداف کلی که تحقق آن ها، تحقق چشم انداز را تضمین می کند.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5891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ششم: تعیین عدم قطعیت های کلیدی و طراحی چارچوب سناریو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فهرستی از پیشران ها (اهمیت(قدرت اثرگذاری) و عدم قطعیت)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تعیین پیشران های کلیدی(اهمیت و عدم قطعیت بالا ( 2 و 3))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عدم قطعیت اصلی = اهمیت 3 و عدم قطعیت 2 یا 3 : نقشی بسیار مهم در تعیین سناریو دارد.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عدم قطعیت کمکی = اهمیت 2 و عدم قطعیت 2 یا 3 : می تواند با پیشران های اصلی یا کمکی دیگر ترکیب کرد تا پیشران مهمتری شکل بگیرد.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طراحی چارچوب یا منطق سناریو با استفاده از عدم قطعیت های کلیدی (اصلی و کمکی): ترکیب و اصلاح تا رسیدن به 2 یا 3 یا 4 مورد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نام گذاری سناریوها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3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ششم: تعیین عدم قطعیت های کلیدی و طراحی چارچوب سناریو</a:t>
            </a:r>
          </a:p>
          <a:p>
            <a:pPr lvl="2" algn="r" rtl="1">
              <a:lnSpc>
                <a:spcPct val="150000"/>
              </a:lnSpc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8" y="1858009"/>
            <a:ext cx="11203709" cy="43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هفتم: نگارش سناریوها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دشوارترین و طولانی ترین گام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3 تا 10 صفحه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خلاقانه بر اساس قدرت تحلیل پژوهشگر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بیان جزئیات هر سناریو بر اساس پیشران ها و کنشگران و... به طوری که بار پذیر و منطقی باشد.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قالب واحد برای سناریوها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توسط یک نفر واحد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2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هشتم: ارزیابی سناریوها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ارزیابی منطق و دستاورد سناریوها 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ارزیابی روشی: توسط تیم پژوهش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ارزیابی محتوایی توسط خبرگان</a:t>
            </a:r>
          </a:p>
        </p:txBody>
      </p:sp>
    </p:spTree>
    <p:extLst>
      <p:ext uri="{BB962C8B-B14F-4D97-AF65-F5344CB8AC3E}">
        <p14:creationId xmlns:p14="http://schemas.microsoft.com/office/powerpoint/2010/main" val="42522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نهم: بازخوردگیری و بازنگری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تعیین دوره زمانی بازنگری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بازخورد توسط </a:t>
            </a:r>
            <a:r>
              <a:rPr lang="fa-IR" sz="220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مدیران </a:t>
            </a:r>
            <a:r>
              <a:rPr lang="fa-IR" sz="220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عملیاتی</a:t>
            </a:r>
            <a:endParaRPr lang="fa-IR" sz="22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9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latin typeface="+mn-lt"/>
                <a:cs typeface="0SM Titr" panose="020B0804020202020204" pitchFamily="34" charset="0"/>
              </a:rPr>
              <a:t>سناریو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تفکر و رویکرد سناریویی یعنی بدیل اندیشی؛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سناریو تصویری توصیفی و باور پذیر از آینده و بیانگر وضعیت محتملی از آینده است؛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هدف سناریونویسی، گسترش تفکر در مورد آینده و عریضتر کردن طیف آلترناتیوهایی است که می‌تواند مورد نظر ما باشد؛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6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هدف سناریونویسی مدیریت عدم قطعیت هاست.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3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latin typeface="+mn-lt"/>
                <a:cs typeface="0SM Titr" panose="020B0804020202020204" pitchFamily="34" charset="0"/>
              </a:rPr>
              <a:t>سناریو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سناریونویسی یک </a:t>
            </a: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روش کیفی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و وابسته به قرینه‌های توصیفی است که جریان تحولات از حال تا آینده را مورد بررسی قرار می‌دهد.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سناریونویسی گستراندن آینده و راه های رسیدن به آینده مطلوب است.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000000"/>
                </a:solidFill>
                <a:cs typeface="2  Zar" panose="00000400000000000000" pitchFamily="2" charset="-78"/>
              </a:rPr>
              <a:t>سناریو </a:t>
            </a:r>
            <a:r>
              <a:rPr lang="fa-IR" sz="2800" b="1" dirty="0" smtClean="0">
                <a:solidFill>
                  <a:srgbClr val="000000"/>
                </a:solidFill>
                <a:cs typeface="2  Zar" panose="00000400000000000000" pitchFamily="2" charset="-78"/>
              </a:rPr>
              <a:t>محصول روش های آینده پژوهی </a:t>
            </a:r>
            <a:r>
              <a:rPr lang="fa-IR" sz="2800" dirty="0" smtClean="0">
                <a:solidFill>
                  <a:srgbClr val="000000"/>
                </a:solidFill>
                <a:cs typeface="2  Zar" panose="00000400000000000000" pitchFamily="2" charset="-78"/>
              </a:rPr>
              <a:t>و </a:t>
            </a:r>
            <a:r>
              <a:rPr lang="fa-IR" sz="2800" b="1" dirty="0" smtClean="0">
                <a:solidFill>
                  <a:srgbClr val="000000"/>
                </a:solidFill>
                <a:cs typeface="2  Zar" panose="00000400000000000000" pitchFamily="2" charset="-78"/>
              </a:rPr>
              <a:t>خلاصه تلاش های آینده پژوهی </a:t>
            </a:r>
            <a:r>
              <a:rPr lang="fa-IR" sz="2800" dirty="0" smtClean="0">
                <a:solidFill>
                  <a:srgbClr val="000000"/>
                </a:solidFill>
                <a:cs typeface="2  Zar" panose="00000400000000000000" pitchFamily="2" charset="-78"/>
              </a:rPr>
              <a:t>است. (وندل بل) به عبارت دیگر سناریو </a:t>
            </a:r>
            <a:r>
              <a:rPr lang="fa-IR" sz="2800" b="1" dirty="0" smtClean="0">
                <a:solidFill>
                  <a:srgbClr val="000000"/>
                </a:solidFill>
                <a:cs typeface="2  Zar" panose="00000400000000000000" pitchFamily="2" charset="-78"/>
              </a:rPr>
              <a:t>حرفه ای ترین </a:t>
            </a:r>
            <a:r>
              <a:rPr lang="fa-IR" sz="2800" dirty="0" smtClean="0">
                <a:solidFill>
                  <a:srgbClr val="000000"/>
                </a:solidFill>
                <a:cs typeface="2  Zar" panose="00000400000000000000" pitchFamily="2" charset="-78"/>
              </a:rPr>
              <a:t>کار آینده پژوهان است.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000000"/>
                </a:solidFill>
                <a:cs typeface="2  Zar" panose="00000400000000000000" pitchFamily="2" charset="-78"/>
              </a:rPr>
              <a:t>سناریونویسی </a:t>
            </a:r>
            <a:r>
              <a:rPr lang="fa-IR" sz="2800" b="1" dirty="0" smtClean="0">
                <a:solidFill>
                  <a:srgbClr val="000000"/>
                </a:solidFill>
                <a:cs typeface="2  Zar" panose="00000400000000000000" pitchFamily="2" charset="-78"/>
              </a:rPr>
              <a:t>نقطه مقابل </a:t>
            </a:r>
            <a:r>
              <a:rPr lang="fa-IR" sz="2800" dirty="0" smtClean="0">
                <a:solidFill>
                  <a:srgbClr val="000000"/>
                </a:solidFill>
                <a:cs typeface="2  Zar" panose="00000400000000000000" pitchFamily="2" charset="-78"/>
              </a:rPr>
              <a:t>پیش بینی دقیق است.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اصل عدم قطعیت </a:t>
            </a:r>
            <a:r>
              <a:rPr lang="fa-IR" sz="14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(عدم قطعیت در ذات طبیعت نهفته است و اصل </a:t>
            </a:r>
            <a:r>
              <a:rPr lang="fa-IR" sz="1400" dirty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عدم </a:t>
            </a:r>
            <a:r>
              <a:rPr lang="fa-IR" sz="14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قطعیت، توانایی و تمایل </a:t>
            </a:r>
            <a:r>
              <a:rPr lang="fa-IR" sz="1400" dirty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انسان در درک کامل </a:t>
            </a:r>
            <a:r>
              <a:rPr lang="fa-IR" sz="14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آینده را </a:t>
            </a:r>
            <a:r>
              <a:rPr lang="fa-IR" sz="1400" dirty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به زیر سوال میبرد</a:t>
            </a:r>
            <a:r>
              <a:rPr lang="fa-IR" sz="14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؛)</a:t>
            </a:r>
          </a:p>
        </p:txBody>
      </p:sp>
    </p:spTree>
    <p:extLst>
      <p:ext uri="{BB962C8B-B14F-4D97-AF65-F5344CB8AC3E}">
        <p14:creationId xmlns:p14="http://schemas.microsoft.com/office/powerpoint/2010/main" val="34871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latin typeface="+mn-lt"/>
                <a:cs typeface="0SM Titr" panose="020B0804020202020204" pitchFamily="34" charset="0"/>
              </a:rPr>
              <a:t>سناریو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در روش سناریو عوامل مختلف شکل دهنده به آینده، شناسایی و با بررسی وضعیت قطعیت آن عوامل، رخدادهای مهم غیرقطعی (</a:t>
            </a: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عدم قطعیت های کلیدی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) مشخص می شود تا رویارویی با آینده های احتمالی میسر شده و از غافلگیری جلوگیری شود. </a:t>
            </a:r>
            <a:endParaRPr lang="en-US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14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3059639"/>
            <a:ext cx="8091055" cy="34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latin typeface="+mn-lt"/>
                <a:cs typeface="0SM Titr" panose="020B0804020202020204" pitchFamily="34" charset="0"/>
              </a:rPr>
              <a:t>سناریو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سناریو های محتمل: </a:t>
            </a:r>
            <a:r>
              <a:rPr lang="fa-IR" sz="1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سناریوهایی که بیشترین احتمال وقوع(از نظر خبرگان) را دارند.</a:t>
            </a:r>
            <a:endParaRPr lang="fa-IR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سناریو های شگفتی ساز: </a:t>
            </a:r>
            <a:r>
              <a:rPr lang="fa-IR" sz="1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مکمل سناریوهای محتمل هستند و وقوع آن ها موجب شگفتی خواهد شد. احتمال وقوع پایینی دارند ولی اثرات عظیم و شگفتی خواهند  داشت.</a:t>
            </a:r>
            <a:endParaRPr lang="fa-IR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38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شناسایی موضوعات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مساله یابی: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تلاقی حوزه ها</a:t>
            </a:r>
            <a:r>
              <a:rPr lang="fa-I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</a:t>
            </a:r>
            <a:r>
              <a:rPr lang="fa-I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 با ماموریت ها و دغدغه ها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ارزیابی عدم قطعیت ها: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دارای عدم قطعیت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 امکان سنجی و اولویت گذاری: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مهمترین ها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0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رویکردهای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رویکرد استقرایی: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فهرستی از اشیا و گزینه ها با پرسش «چه </a:t>
            </a:r>
            <a:r>
              <a:rPr lang="fa-IR" sz="2800" dirty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می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شود اگر» و اندیشیدن با آن ها و استقرای سناریوها</a:t>
            </a: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رویکرد فزاینده: </a:t>
            </a:r>
            <a:r>
              <a:rPr lang="fa-IR" sz="2800" dirty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یک سناریوی محتمل مبنا و اندیشیدن به گزینه های خروج از این حالت و سناریو بدیل. </a:t>
            </a:r>
            <a:endParaRPr lang="en-US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dirty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 رویکرد استنتاجی: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(Global Business Network) </a:t>
            </a:r>
            <a:endParaRPr lang="fa-IR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221504"/>
            <a:ext cx="8774545" cy="20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صفر:  ایجاد تمهیدات لازم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اجرایی: </a:t>
            </a:r>
            <a:r>
              <a:rPr lang="fa-IR" sz="24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تشکیل تیم – شناسایی خبرگان و ذینفعان.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محتوایی و مفهومی:  </a:t>
            </a:r>
            <a:r>
              <a:rPr lang="fa-IR" sz="24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تبیین موضوع، قلمرو، افق زمانی – تهیه و تحلیل گزارشات دیدبانی</a:t>
            </a:r>
          </a:p>
        </p:txBody>
      </p:sp>
    </p:spTree>
    <p:extLst>
      <p:ext uri="{BB962C8B-B14F-4D97-AF65-F5344CB8AC3E}">
        <p14:creationId xmlns:p14="http://schemas.microsoft.com/office/powerpoint/2010/main" val="22979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197" y="204379"/>
            <a:ext cx="9144000" cy="641927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F0"/>
                </a:solidFill>
                <a:cs typeface="0SM Titr" panose="020B0804020202020204" pitchFamily="34" charset="0"/>
              </a:rPr>
              <a:t>گام های اجرای روش سناریونویسی</a:t>
            </a:r>
            <a:endParaRPr lang="en-US" sz="4000" dirty="0">
              <a:solidFill>
                <a:srgbClr val="00B0F0"/>
              </a:solidFill>
              <a:latin typeface="+mn-lt"/>
              <a:cs typeface="0SM Titr" panose="020B08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23" y="982494"/>
            <a:ext cx="11556460" cy="5593405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800" b="1" dirty="0" smtClean="0">
              <a:solidFill>
                <a:srgbClr val="000000"/>
              </a:solidFill>
              <a:latin typeface="B Lotus" panose="00000400000000000000" pitchFamily="2" charset="-78"/>
              <a:cs typeface="2 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گام اول: شناسایی کنشگران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کنشگران یا بازیگرانی که بر معیارهای مطلوبیت سازمان تاثیرگذار هستند.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تقسیم بندی گنشگران: داخلی – خارجی / ملی – بین المللی و ...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کنشگران تحت کنترل / کنترل ناپذیر</a:t>
            </a:r>
          </a:p>
          <a:p>
            <a:pPr marL="1257300" lvl="2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200" dirty="0" smtClean="0">
                <a:solidFill>
                  <a:srgbClr val="000000"/>
                </a:solidFill>
                <a:latin typeface="B Lotus" panose="00000400000000000000" pitchFamily="2" charset="-78"/>
                <a:cs typeface="2  Zar" panose="00000400000000000000" pitchFamily="2" charset="-78"/>
              </a:rPr>
              <a:t>وزن دهی به کنشگران: بین 1 تا 3 (کنشگر وزن صفر حذف می شود.)</a:t>
            </a:r>
          </a:p>
        </p:txBody>
      </p:sp>
    </p:spTree>
    <p:extLst>
      <p:ext uri="{BB962C8B-B14F-4D97-AF65-F5344CB8AC3E}">
        <p14:creationId xmlns:p14="http://schemas.microsoft.com/office/powerpoint/2010/main" val="23644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480</TotalTime>
  <Words>927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0SM Titr</vt:lpstr>
      <vt:lpstr>2  Zar</vt:lpstr>
      <vt:lpstr>Arial</vt:lpstr>
      <vt:lpstr>B Lotus</vt:lpstr>
      <vt:lpstr>Calibri</vt:lpstr>
      <vt:lpstr>Calibri Light</vt:lpstr>
      <vt:lpstr>Garamond</vt:lpstr>
      <vt:lpstr>Organic</vt:lpstr>
      <vt:lpstr>Office Theme</vt:lpstr>
      <vt:lpstr>سناریو Scenario</vt:lpstr>
      <vt:lpstr>سناریو</vt:lpstr>
      <vt:lpstr>سناریو</vt:lpstr>
      <vt:lpstr>سناریو</vt:lpstr>
      <vt:lpstr>سناریو</vt:lpstr>
      <vt:lpstr>شناسایی موضوعات سناریونویسی</vt:lpstr>
      <vt:lpstr>رویکردهای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  <vt:lpstr>گام های اجرای روش سناریونویسی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روند پژوهی Trend Impact Analysis</dc:title>
  <dc:creator>اسماعیل شراهی</dc:creator>
  <cp:lastModifiedBy>اسماعیل شراهی</cp:lastModifiedBy>
  <cp:revision>67</cp:revision>
  <dcterms:created xsi:type="dcterms:W3CDTF">2019-04-11T07:16:43Z</dcterms:created>
  <dcterms:modified xsi:type="dcterms:W3CDTF">2019-05-28T07:24:40Z</dcterms:modified>
</cp:coreProperties>
</file>