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70" r:id="rId15"/>
    <p:sldId id="269"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AC4C0F-7DCC-4BCD-8881-5214E101570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66311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4C0F-7DCC-4BCD-8881-5214E101570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40416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4C0F-7DCC-4BCD-8881-5214E101570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354187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4C0F-7DCC-4BCD-8881-5214E101570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2548566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C4C0F-7DCC-4BCD-8881-5214E101570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154001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C4C0F-7DCC-4BCD-8881-5214E101570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351807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AC4C0F-7DCC-4BCD-8881-5214E101570A}"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46191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C4C0F-7DCC-4BCD-8881-5214E101570A}" type="datetimeFigureOut">
              <a:rPr lang="en-US" smtClean="0"/>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9318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C4C0F-7DCC-4BCD-8881-5214E101570A}" type="datetimeFigureOut">
              <a:rPr lang="en-US" smtClean="0"/>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3208354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C4C0F-7DCC-4BCD-8881-5214E101570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588958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C4C0F-7DCC-4BCD-8881-5214E101570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DD6CB-B6D5-4B46-8DB9-8FD3E0E1A402}" type="slidenum">
              <a:rPr lang="en-US" smtClean="0"/>
              <a:t>‹#›</a:t>
            </a:fld>
            <a:endParaRPr lang="en-US"/>
          </a:p>
        </p:txBody>
      </p:sp>
    </p:spTree>
    <p:extLst>
      <p:ext uri="{BB962C8B-B14F-4D97-AF65-F5344CB8AC3E}">
        <p14:creationId xmlns:p14="http://schemas.microsoft.com/office/powerpoint/2010/main" val="81369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C4C0F-7DCC-4BCD-8881-5214E101570A}" type="datetimeFigureOut">
              <a:rPr lang="en-US" smtClean="0"/>
              <a:t>4/18/2019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DD6CB-B6D5-4B46-8DB9-8FD3E0E1A402}" type="slidenum">
              <a:rPr lang="en-US" smtClean="0"/>
              <a:t>‹#›</a:t>
            </a:fld>
            <a:endParaRPr lang="en-US"/>
          </a:p>
        </p:txBody>
      </p:sp>
    </p:spTree>
    <p:extLst>
      <p:ext uri="{BB962C8B-B14F-4D97-AF65-F5344CB8AC3E}">
        <p14:creationId xmlns:p14="http://schemas.microsoft.com/office/powerpoint/2010/main" val="1926863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3164" y="1658072"/>
            <a:ext cx="9144000" cy="2775382"/>
          </a:xfrm>
        </p:spPr>
        <p:txBody>
          <a:bodyPr>
            <a:normAutofit/>
          </a:bodyPr>
          <a:lstStyle/>
          <a:p>
            <a:r>
              <a:rPr lang="fa-IR" b="1" dirty="0" smtClean="0">
                <a:solidFill>
                  <a:srgbClr val="00B0F0"/>
                </a:solidFill>
                <a:cs typeface="2  Zar" panose="00000400000000000000" pitchFamily="2" charset="-78"/>
              </a:rPr>
              <a:t>روند پژوهی</a:t>
            </a:r>
            <a:br>
              <a:rPr lang="fa-IR" b="1" dirty="0" smtClean="0">
                <a:solidFill>
                  <a:srgbClr val="00B0F0"/>
                </a:solidFill>
                <a:cs typeface="2  Zar" panose="00000400000000000000" pitchFamily="2" charset="-78"/>
              </a:rPr>
            </a:br>
            <a:r>
              <a:rPr lang="en-US" b="1" dirty="0" smtClean="0">
                <a:solidFill>
                  <a:srgbClr val="00B0F0"/>
                </a:solidFill>
                <a:cs typeface="2  Zar" panose="00000400000000000000" pitchFamily="2" charset="-78"/>
              </a:rPr>
              <a:t>Trend Impact Analysis</a:t>
            </a:r>
            <a:r>
              <a:rPr lang="fa-IR" b="1" dirty="0" smtClean="0">
                <a:solidFill>
                  <a:srgbClr val="00B0F0"/>
                </a:solidFill>
                <a:cs typeface="2  Zar" panose="00000400000000000000" pitchFamily="2" charset="-78"/>
              </a:rPr>
              <a:t/>
            </a:r>
            <a:br>
              <a:rPr lang="fa-IR" b="1" dirty="0" smtClean="0">
                <a:solidFill>
                  <a:srgbClr val="00B0F0"/>
                </a:solidFill>
                <a:cs typeface="2  Zar" panose="00000400000000000000" pitchFamily="2" charset="-78"/>
              </a:rPr>
            </a:br>
            <a:endParaRPr lang="en-US" b="1" dirty="0">
              <a:solidFill>
                <a:srgbClr val="00B0F0"/>
              </a:solidFill>
              <a:cs typeface="2  Zar" panose="00000400000000000000" pitchFamily="2" charset="-78"/>
            </a:endParaRPr>
          </a:p>
        </p:txBody>
      </p:sp>
    </p:spTree>
    <p:extLst>
      <p:ext uri="{BB962C8B-B14F-4D97-AF65-F5344CB8AC3E}">
        <p14:creationId xmlns:p14="http://schemas.microsoft.com/office/powerpoint/2010/main" val="1408955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a:t>
            </a:r>
            <a:r>
              <a:rPr lang="fa-IR" b="1" dirty="0" smtClean="0"/>
              <a:t>چهارم</a:t>
            </a:r>
            <a:r>
              <a:rPr lang="fa-IR" b="1" dirty="0"/>
              <a:t>: </a:t>
            </a:r>
            <a:r>
              <a:rPr lang="fa-IR" b="1" dirty="0" smtClean="0"/>
              <a:t>ساماندهی حدس ها و تهیه فهرست اولیه روندهای اصلی</a:t>
            </a:r>
            <a:r>
              <a:rPr lang="fa-IR" sz="2000" b="1" dirty="0" smtClean="0">
                <a:cs typeface="2  Zar" panose="00000400000000000000" pitchFamily="2" charset="-78"/>
              </a:rPr>
              <a:t> </a:t>
            </a:r>
            <a:endParaRPr lang="fa-IR" sz="2000" b="1" dirty="0" smtClean="0">
              <a:cs typeface="2  Zar" panose="00000400000000000000" pitchFamily="2" charset="-78"/>
            </a:endParaRPr>
          </a:p>
          <a:p>
            <a:pPr algn="r" rtl="1">
              <a:lnSpc>
                <a:spcPct val="150000"/>
              </a:lnSpc>
            </a:pPr>
            <a:endParaRPr lang="fa-IR" sz="2000" b="1" dirty="0" smtClean="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ادبیات روندهای اولیه اصلاح و همسان می شود؛</a:t>
            </a:r>
          </a:p>
          <a:p>
            <a:pPr marL="1714500" lvl="3" indent="-342900" algn="r" rtl="1">
              <a:buFont typeface="Arial" panose="020B0604020202020204" pitchFamily="34" charset="0"/>
              <a:buChar char="•"/>
            </a:pPr>
            <a:r>
              <a:rPr lang="fa-IR" sz="1800" dirty="0" smtClean="0">
                <a:cs typeface="2  Zar" panose="00000400000000000000" pitchFamily="2" charset="-78"/>
              </a:rPr>
              <a:t>رفع تضاد طاهری و مفهومی روندهای اولیه؛</a:t>
            </a:r>
          </a:p>
          <a:p>
            <a:pPr marL="1714500" lvl="3" indent="-342900" algn="r" rtl="1">
              <a:buFont typeface="Arial" panose="020B0604020202020204" pitchFamily="34" charset="0"/>
              <a:buChar char="•"/>
            </a:pPr>
            <a:r>
              <a:rPr lang="fa-IR" sz="1800" dirty="0" smtClean="0">
                <a:cs typeface="2  Zar" panose="00000400000000000000" pitchFamily="2" charset="-78"/>
              </a:rPr>
              <a:t>رفع هم پوشانی ها و تکرارها؛</a:t>
            </a:r>
          </a:p>
          <a:p>
            <a:pPr marL="1714500" lvl="3" indent="-342900" algn="r" rtl="1">
              <a:buFont typeface="Arial" panose="020B0604020202020204" pitchFamily="34" charset="0"/>
              <a:buChar char="•"/>
            </a:pPr>
            <a:r>
              <a:rPr lang="fa-IR" sz="1800" dirty="0" smtClean="0">
                <a:cs typeface="2  Zar" panose="00000400000000000000" pitchFamily="2" charset="-78"/>
              </a:rPr>
              <a:t>تجزیه و ترکیب روندها: امکان ترکیب چند روند و یا تجزیه یک روند به چند روند بررسی می شود؛</a:t>
            </a:r>
          </a:p>
          <a:p>
            <a:pPr marL="1714500" lvl="3" indent="-342900" algn="r" rtl="1">
              <a:buFont typeface="Arial" panose="020B0604020202020204" pitchFamily="34" charset="0"/>
              <a:buChar char="•"/>
            </a:pPr>
            <a:r>
              <a:rPr lang="fa-IR" sz="1800" dirty="0" smtClean="0">
                <a:cs typeface="2  Zar" panose="00000400000000000000" pitchFamily="2" charset="-78"/>
              </a:rPr>
              <a:t>دسته بندی روندها و رسیدن به یک نقشه کلان و چارچوب فهم و درک روندها؛</a:t>
            </a:r>
          </a:p>
          <a:p>
            <a:pPr marL="1714500" lvl="3" indent="-342900" algn="r" rtl="1">
              <a:buFont typeface="Arial" panose="020B0604020202020204" pitchFamily="34" charset="0"/>
              <a:buChar char="•"/>
            </a:pPr>
            <a:r>
              <a:rPr lang="fa-IR" sz="1800" dirty="0" smtClean="0">
                <a:cs typeface="2  Zar" panose="00000400000000000000" pitchFamily="2" charset="-78"/>
              </a:rPr>
              <a:t>گفتگوی انتقادی و تکمیل و انسجام بخشی به فرهست روندها.</a:t>
            </a:r>
            <a:endParaRPr lang="fa-IR" sz="2000" dirty="0">
              <a:cs typeface="2  Zar" panose="00000400000000000000" pitchFamily="2" charset="-78"/>
            </a:endParaRPr>
          </a:p>
        </p:txBody>
      </p:sp>
    </p:spTree>
    <p:extLst>
      <p:ext uri="{BB962C8B-B14F-4D97-AF65-F5344CB8AC3E}">
        <p14:creationId xmlns:p14="http://schemas.microsoft.com/office/powerpoint/2010/main" val="1591174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a:t>
            </a:r>
            <a:r>
              <a:rPr lang="fa-IR" b="1" dirty="0" smtClean="0"/>
              <a:t>پنجم: توصیف روندهای اصلی</a:t>
            </a:r>
          </a:p>
          <a:p>
            <a:pPr lvl="2" algn="r" rtl="1">
              <a:lnSpc>
                <a:spcPct val="150000"/>
              </a:lnSpc>
            </a:pPr>
            <a:r>
              <a:rPr lang="fa-IR" sz="2000" b="1" dirty="0" smtClean="0">
                <a:cs typeface="2  Zar" panose="00000400000000000000" pitchFamily="2" charset="-78"/>
              </a:rPr>
              <a:t>تکمیل و توصیف مختصر روندهای اصلی با استفاده از:</a:t>
            </a:r>
            <a:endParaRPr lang="fa-IR" sz="2000" b="1" dirty="0" smtClean="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ذهنیت ها و دیدگاه ها؛</a:t>
            </a:r>
          </a:p>
          <a:p>
            <a:pPr marL="1714500" lvl="3" indent="-342900" algn="r" rtl="1">
              <a:buFont typeface="Arial" panose="020B0604020202020204" pitchFamily="34" charset="0"/>
              <a:buChar char="•"/>
            </a:pPr>
            <a:r>
              <a:rPr lang="fa-IR" sz="1800" dirty="0" smtClean="0">
                <a:cs typeface="2  Zar" panose="00000400000000000000" pitchFamily="2" charset="-78"/>
              </a:rPr>
              <a:t>آمارها و نمودارها؛</a:t>
            </a:r>
          </a:p>
          <a:p>
            <a:pPr marL="1714500" lvl="3" indent="-342900" algn="r" rtl="1">
              <a:buFont typeface="Arial" panose="020B0604020202020204" pitchFamily="34" charset="0"/>
              <a:buChar char="•"/>
            </a:pPr>
            <a:r>
              <a:rPr lang="fa-IR" sz="1800" dirty="0" smtClean="0">
                <a:cs typeface="2  Zar" panose="00000400000000000000" pitchFamily="2" charset="-78"/>
              </a:rPr>
              <a:t>شواهد و مستندات؛</a:t>
            </a:r>
          </a:p>
          <a:p>
            <a:pPr marL="1714500" lvl="3" indent="-342900" algn="r" rtl="1">
              <a:buFont typeface="Arial" panose="020B0604020202020204" pitchFamily="34" charset="0"/>
              <a:buChar char="•"/>
            </a:pPr>
            <a:r>
              <a:rPr lang="fa-IR" sz="1800" dirty="0" smtClean="0">
                <a:cs typeface="2  Zar" panose="00000400000000000000" pitchFamily="2" charset="-78"/>
              </a:rPr>
              <a:t>رویدادهای مهم؛</a:t>
            </a:r>
          </a:p>
          <a:p>
            <a:pPr marL="1714500" lvl="3" indent="-342900" algn="r" rtl="1">
              <a:buFont typeface="Arial" panose="020B0604020202020204" pitchFamily="34" charset="0"/>
              <a:buChar char="•"/>
            </a:pPr>
            <a:r>
              <a:rPr lang="fa-IR" sz="1800" dirty="0">
                <a:cs typeface="2  Zar" panose="00000400000000000000" pitchFamily="2" charset="-78"/>
              </a:rPr>
              <a:t>ارتباط و نسبت هر روند با روندهای با لادستی؛</a:t>
            </a:r>
          </a:p>
          <a:p>
            <a:pPr lvl="2" algn="r" rtl="1">
              <a:lnSpc>
                <a:spcPct val="150000"/>
              </a:lnSpc>
            </a:pPr>
            <a:endParaRPr lang="fa-IR" sz="2000" dirty="0">
              <a:cs typeface="2  Zar" panose="00000400000000000000" pitchFamily="2" charset="-78"/>
            </a:endParaRPr>
          </a:p>
          <a:p>
            <a:pPr marL="1257300" lvl="2" indent="-342900" algn="r" rtl="1">
              <a:lnSpc>
                <a:spcPct val="150000"/>
              </a:lnSpc>
              <a:buFont typeface="Arial" panose="020B0604020202020204" pitchFamily="34" charset="0"/>
              <a:buChar char="•"/>
            </a:pPr>
            <a:endParaRPr lang="fa-IR" sz="2000" dirty="0">
              <a:cs typeface="2  Zar" panose="00000400000000000000" pitchFamily="2" charset="-78"/>
            </a:endParaRPr>
          </a:p>
        </p:txBody>
      </p:sp>
    </p:spTree>
    <p:extLst>
      <p:ext uri="{BB962C8B-B14F-4D97-AF65-F5344CB8AC3E}">
        <p14:creationId xmlns:p14="http://schemas.microsoft.com/office/powerpoint/2010/main" val="2304783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a:t>
            </a:r>
            <a:r>
              <a:rPr lang="fa-IR" b="1" dirty="0" smtClean="0"/>
              <a:t>ششم: بررسی رابطه بین روندهای اصلی</a:t>
            </a:r>
          </a:p>
          <a:p>
            <a:pPr marL="1714500" lvl="3" indent="-342900" algn="r" rtl="1">
              <a:buFont typeface="Arial" panose="020B0604020202020204" pitchFamily="34" charset="0"/>
              <a:buChar char="•"/>
            </a:pPr>
            <a:r>
              <a:rPr lang="fa-IR" sz="1800" dirty="0" smtClean="0">
                <a:cs typeface="2  Zar" panose="00000400000000000000" pitchFamily="2" charset="-78"/>
              </a:rPr>
              <a:t>هم پوشانی</a:t>
            </a:r>
          </a:p>
          <a:p>
            <a:pPr marL="1714500" lvl="3" indent="-342900" algn="r" rtl="1">
              <a:buFont typeface="Arial" panose="020B0604020202020204" pitchFamily="34" charset="0"/>
              <a:buChar char="•"/>
            </a:pPr>
            <a:r>
              <a:rPr lang="fa-IR" sz="1800" dirty="0" smtClean="0">
                <a:cs typeface="2  Zar" panose="00000400000000000000" pitchFamily="2" charset="-78"/>
              </a:rPr>
              <a:t>تقویت (رابطه یک سویه)</a:t>
            </a:r>
          </a:p>
          <a:p>
            <a:pPr marL="1714500" lvl="3" indent="-342900" algn="r" rtl="1">
              <a:buFont typeface="Arial" panose="020B0604020202020204" pitchFamily="34" charset="0"/>
              <a:buChar char="•"/>
            </a:pPr>
            <a:r>
              <a:rPr lang="fa-IR" sz="1800" dirty="0">
                <a:cs typeface="2  Zar" panose="00000400000000000000" pitchFamily="2" charset="-78"/>
              </a:rPr>
              <a:t>تضعیف (رابطه یک سویه)</a:t>
            </a:r>
          </a:p>
          <a:p>
            <a:pPr marL="1714500" lvl="3" indent="-342900" algn="r" rtl="1">
              <a:buFont typeface="Arial" panose="020B0604020202020204" pitchFamily="34" charset="0"/>
              <a:buChar char="•"/>
            </a:pPr>
            <a:r>
              <a:rPr lang="fa-IR" sz="1800" dirty="0" smtClean="0">
                <a:cs typeface="2  Zar" panose="00000400000000000000" pitchFamily="2" charset="-78"/>
              </a:rPr>
              <a:t>هم افزایی (رابطه دوسویه)</a:t>
            </a:r>
          </a:p>
          <a:p>
            <a:pPr marL="1714500" lvl="3" indent="-342900" algn="r" rtl="1">
              <a:buFont typeface="Arial" panose="020B0604020202020204" pitchFamily="34" charset="0"/>
              <a:buChar char="•"/>
            </a:pPr>
            <a:r>
              <a:rPr lang="fa-IR" sz="1800" dirty="0">
                <a:cs typeface="2  Zar" panose="00000400000000000000" pitchFamily="2" charset="-78"/>
              </a:rPr>
              <a:t>هم کاهی (رابطه دوسویه</a:t>
            </a:r>
            <a:r>
              <a:rPr lang="fa-IR" sz="1800" dirty="0" smtClean="0">
                <a:cs typeface="2  Zar" panose="00000400000000000000" pitchFamily="2" charset="-78"/>
              </a:rPr>
              <a:t>)</a:t>
            </a:r>
          </a:p>
          <a:p>
            <a:pPr marL="1714500" lvl="3" indent="-342900" algn="r" rtl="1">
              <a:buFont typeface="Arial" panose="020B0604020202020204" pitchFamily="34" charset="0"/>
              <a:buChar char="•"/>
            </a:pPr>
            <a:endParaRPr lang="fa-IR" sz="1800" dirty="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معمولا برای بررسی رابطه بین روندها از تکنیک تحلیل تاثیر متقاطع استفاده می شود. </a:t>
            </a:r>
            <a:endParaRPr lang="fa-IR" sz="1800" dirty="0" smtClean="0">
              <a:cs typeface="2  Zar" panose="00000400000000000000" pitchFamily="2" charset="-78"/>
            </a:endParaRPr>
          </a:p>
          <a:p>
            <a:pPr lvl="2" algn="r" rtl="1">
              <a:lnSpc>
                <a:spcPct val="150000"/>
              </a:lnSpc>
            </a:pPr>
            <a:endParaRPr lang="fa-IR" sz="2000" dirty="0">
              <a:cs typeface="2  Zar" panose="00000400000000000000" pitchFamily="2" charset="-78"/>
            </a:endParaRPr>
          </a:p>
          <a:p>
            <a:pPr marL="1257300" lvl="2" indent="-342900" algn="r" rtl="1">
              <a:lnSpc>
                <a:spcPct val="150000"/>
              </a:lnSpc>
              <a:buFont typeface="Arial" panose="020B0604020202020204" pitchFamily="34" charset="0"/>
              <a:buChar char="•"/>
            </a:pPr>
            <a:endParaRPr lang="fa-IR" sz="2000" dirty="0">
              <a:cs typeface="2  Zar" panose="00000400000000000000" pitchFamily="2" charset="-78"/>
            </a:endParaRPr>
          </a:p>
        </p:txBody>
      </p:sp>
    </p:spTree>
    <p:extLst>
      <p:ext uri="{BB962C8B-B14F-4D97-AF65-F5344CB8AC3E}">
        <p14:creationId xmlns:p14="http://schemas.microsoft.com/office/powerpoint/2010/main" val="171456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a:t>
            </a:r>
            <a:r>
              <a:rPr lang="fa-IR" b="1" dirty="0" smtClean="0"/>
              <a:t>هفت</a:t>
            </a:r>
            <a:r>
              <a:rPr lang="fa-IR" b="1" dirty="0" smtClean="0"/>
              <a:t>م: تحلیل و ارزیابی پابرجایی روندهای اصلی</a:t>
            </a:r>
          </a:p>
          <a:p>
            <a:pPr marL="1714500" lvl="3" indent="-342900" algn="r" rtl="1">
              <a:buFont typeface="Arial" panose="020B0604020202020204" pitchFamily="34" charset="0"/>
              <a:buChar char="•"/>
            </a:pPr>
            <a:r>
              <a:rPr lang="fa-IR" sz="1800" dirty="0" smtClean="0">
                <a:cs typeface="2  Zar" panose="00000400000000000000" pitchFamily="2" charset="-78"/>
              </a:rPr>
              <a:t>آیا روند اصلی پابرجاست یا منقطع است؟ چرا؟</a:t>
            </a:r>
          </a:p>
          <a:p>
            <a:pPr marL="1714500" lvl="3" indent="-342900" algn="r" rtl="1">
              <a:buFont typeface="Arial" panose="020B0604020202020204" pitchFamily="34" charset="0"/>
              <a:buChar char="•"/>
            </a:pPr>
            <a:endParaRPr lang="fa-IR" sz="1800" dirty="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برای پاسخ باید دلایل موارد زیر در خصوص روند بررسی شود:</a:t>
            </a:r>
          </a:p>
          <a:p>
            <a:pPr marL="2171700" lvl="4" indent="-342900" algn="r" rtl="1">
              <a:buFont typeface="Arial" panose="020B0604020202020204" pitchFamily="34" charset="0"/>
              <a:buChar char="•"/>
            </a:pPr>
            <a:r>
              <a:rPr lang="fa-IR" sz="1800" dirty="0" smtClean="0">
                <a:cs typeface="2  Zar" panose="00000400000000000000" pitchFamily="2" charset="-78"/>
              </a:rPr>
              <a:t>شکل گیری</a:t>
            </a:r>
          </a:p>
          <a:p>
            <a:pPr marL="2171700" lvl="4" indent="-342900" algn="r" rtl="1">
              <a:buFont typeface="Arial" panose="020B0604020202020204" pitchFamily="34" charset="0"/>
              <a:buChar char="•"/>
            </a:pPr>
            <a:r>
              <a:rPr lang="fa-IR" sz="1800" dirty="0" smtClean="0">
                <a:cs typeface="2  Zar" panose="00000400000000000000" pitchFamily="2" charset="-78"/>
              </a:rPr>
              <a:t>تقویت</a:t>
            </a:r>
          </a:p>
          <a:p>
            <a:pPr marL="2171700" lvl="4" indent="-342900" algn="r" rtl="1">
              <a:buFont typeface="Arial" panose="020B0604020202020204" pitchFamily="34" charset="0"/>
              <a:buChar char="•"/>
            </a:pPr>
            <a:r>
              <a:rPr lang="fa-IR" sz="1800" dirty="0" smtClean="0">
                <a:cs typeface="2  Zar" panose="00000400000000000000" pitchFamily="2" charset="-78"/>
              </a:rPr>
              <a:t>تضعیف</a:t>
            </a:r>
          </a:p>
          <a:p>
            <a:pPr marL="2171700" lvl="4" indent="-342900" algn="r" rtl="1">
              <a:buFont typeface="Arial" panose="020B0604020202020204" pitchFamily="34" charset="0"/>
              <a:buChar char="•"/>
            </a:pPr>
            <a:r>
              <a:rPr lang="fa-IR" sz="1800" dirty="0" smtClean="0">
                <a:cs typeface="2  Zar" panose="00000400000000000000" pitchFamily="2" charset="-78"/>
              </a:rPr>
              <a:t>قطع</a:t>
            </a:r>
          </a:p>
          <a:p>
            <a:pPr marL="1714500" lvl="3" indent="-342900" algn="r" rtl="1">
              <a:buFont typeface="Arial" panose="020B0604020202020204" pitchFamily="34" charset="0"/>
              <a:buChar char="•"/>
            </a:pPr>
            <a:endParaRPr lang="fa-IR" sz="1800" dirty="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هر چه عوامل تقویت کننده روند نسبت به عوامل تضعیف کننده آن بیشتر باشدف پابرجایی روند بیشتر است.</a:t>
            </a:r>
          </a:p>
          <a:p>
            <a:pPr marL="1714500" lvl="3" indent="-342900" algn="r" rtl="1">
              <a:buFont typeface="Arial" panose="020B0604020202020204" pitchFamily="34" charset="0"/>
              <a:buChar char="•"/>
            </a:pPr>
            <a:endParaRPr lang="fa-IR" sz="1800" dirty="0" smtClean="0">
              <a:cs typeface="2  Zar" panose="00000400000000000000" pitchFamily="2" charset="-78"/>
            </a:endParaRPr>
          </a:p>
        </p:txBody>
      </p:sp>
    </p:spTree>
    <p:extLst>
      <p:ext uri="{BB962C8B-B14F-4D97-AF65-F5344CB8AC3E}">
        <p14:creationId xmlns:p14="http://schemas.microsoft.com/office/powerpoint/2010/main" val="215172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a:t>
            </a:r>
            <a:r>
              <a:rPr lang="fa-IR" b="1" dirty="0" smtClean="0"/>
              <a:t>هشت</a:t>
            </a:r>
            <a:r>
              <a:rPr lang="fa-IR" b="1" dirty="0" smtClean="0"/>
              <a:t>م: بررسی پیامدهای هر روند اصلی</a:t>
            </a:r>
          </a:p>
          <a:p>
            <a:pPr marL="1714500" lvl="3" indent="-342900" algn="r" rtl="1">
              <a:buFont typeface="Arial" panose="020B0604020202020204" pitchFamily="34" charset="0"/>
              <a:buChar char="•"/>
            </a:pPr>
            <a:r>
              <a:rPr lang="fa-IR" sz="1800" dirty="0" smtClean="0">
                <a:cs typeface="2  Zar" panose="00000400000000000000" pitchFamily="2" charset="-78"/>
              </a:rPr>
              <a:t>بررسی پیامدهای هر روند به صورت انفرادی با استفاده از الگوی زیر:</a:t>
            </a:r>
          </a:p>
          <a:p>
            <a:pPr marL="1714500" lvl="3" indent="-342900" algn="r" rtl="1">
              <a:buFont typeface="Arial" panose="020B0604020202020204" pitchFamily="34" charset="0"/>
              <a:buChar char="•"/>
            </a:pPr>
            <a:r>
              <a:rPr lang="fa-IR" sz="1800" dirty="0" smtClean="0">
                <a:cs typeface="2  Zar" panose="00000400000000000000" pitchFamily="2" charset="-78"/>
              </a:rPr>
              <a:t>پیامدهای عمومی تداوم روند:</a:t>
            </a:r>
          </a:p>
          <a:p>
            <a:pPr marL="2171700" lvl="4" indent="-342900" algn="r" rtl="1">
              <a:buFont typeface="Arial" panose="020B0604020202020204" pitchFamily="34" charset="0"/>
              <a:buChar char="•"/>
            </a:pPr>
            <a:r>
              <a:rPr lang="fa-IR" sz="1800" dirty="0" smtClean="0">
                <a:cs typeface="2  Zar" panose="00000400000000000000" pitchFamily="2" charset="-78"/>
              </a:rPr>
              <a:t>رویدادهای نو</a:t>
            </a:r>
          </a:p>
          <a:p>
            <a:pPr marL="2171700" lvl="4" indent="-342900" algn="r" rtl="1">
              <a:buFont typeface="Arial" panose="020B0604020202020204" pitchFamily="34" charset="0"/>
              <a:buChar char="•"/>
            </a:pPr>
            <a:r>
              <a:rPr lang="fa-IR" sz="1800" dirty="0" smtClean="0">
                <a:cs typeface="2  Zar" panose="00000400000000000000" pitchFamily="2" charset="-78"/>
              </a:rPr>
              <a:t>تحولات فراگیر</a:t>
            </a:r>
          </a:p>
          <a:p>
            <a:pPr marL="1714500" lvl="3" indent="-342900" algn="r" rtl="1">
              <a:buFont typeface="Arial" panose="020B0604020202020204" pitchFamily="34" charset="0"/>
              <a:buChar char="•"/>
            </a:pPr>
            <a:r>
              <a:rPr lang="fa-IR" sz="1800" dirty="0" smtClean="0">
                <a:cs typeface="2  Zar" panose="00000400000000000000" pitchFamily="2" charset="-78"/>
              </a:rPr>
              <a:t>پیامدهای اختصاصی تداوم روند:</a:t>
            </a:r>
          </a:p>
          <a:p>
            <a:pPr marL="2171700" lvl="4" indent="-342900" algn="r" rtl="1">
              <a:buFont typeface="Arial" panose="020B0604020202020204" pitchFamily="34" charset="0"/>
              <a:buChar char="•"/>
            </a:pPr>
            <a:r>
              <a:rPr lang="fa-IR" sz="1800" dirty="0" smtClean="0">
                <a:cs typeface="2  Zar" panose="00000400000000000000" pitchFamily="2" charset="-78"/>
              </a:rPr>
              <a:t>فرصت های فراروی سازمان</a:t>
            </a:r>
          </a:p>
          <a:p>
            <a:pPr marL="2171700" lvl="4" indent="-342900" algn="r" rtl="1">
              <a:buFont typeface="Arial" panose="020B0604020202020204" pitchFamily="34" charset="0"/>
              <a:buChar char="•"/>
            </a:pPr>
            <a:r>
              <a:rPr lang="fa-IR" sz="1800" dirty="0" smtClean="0">
                <a:cs typeface="2  Zar" panose="00000400000000000000" pitchFamily="2" charset="-78"/>
              </a:rPr>
              <a:t>تهدیدهای فراروی سازمان</a:t>
            </a:r>
          </a:p>
          <a:p>
            <a:pPr marL="1714500" lvl="3" indent="-342900" algn="r" rtl="1">
              <a:buFont typeface="Arial" panose="020B0604020202020204" pitchFamily="34" charset="0"/>
              <a:buChar char="•"/>
            </a:pPr>
            <a:r>
              <a:rPr lang="fa-IR" sz="1800" dirty="0" smtClean="0">
                <a:cs typeface="2  Zar" panose="00000400000000000000" pitchFamily="2" charset="-78"/>
              </a:rPr>
              <a:t>راهکارهای پیشنهادی:</a:t>
            </a:r>
          </a:p>
          <a:p>
            <a:pPr marL="2171700" lvl="4" indent="-342900" algn="r" rtl="1">
              <a:buFont typeface="Arial" panose="020B0604020202020204" pitchFamily="34" charset="0"/>
              <a:buChar char="•"/>
            </a:pPr>
            <a:r>
              <a:rPr lang="fa-IR" sz="1800" dirty="0" smtClean="0">
                <a:cs typeface="2  Zar" panose="00000400000000000000" pitchFamily="2" charset="-78"/>
              </a:rPr>
              <a:t>اقدام های دیگران</a:t>
            </a:r>
          </a:p>
          <a:p>
            <a:pPr marL="2171700" lvl="4" indent="-342900" algn="r" rtl="1">
              <a:buFont typeface="Arial" panose="020B0604020202020204" pitchFamily="34" charset="0"/>
              <a:buChar char="•"/>
            </a:pPr>
            <a:r>
              <a:rPr lang="fa-IR" sz="1800" dirty="0" smtClean="0">
                <a:cs typeface="2  Zar" panose="00000400000000000000" pitchFamily="2" charset="-78"/>
              </a:rPr>
              <a:t>ایده های قابل پیاده سازی برای سازمان</a:t>
            </a:r>
          </a:p>
          <a:p>
            <a:pPr marL="1714500" lvl="3" indent="-342900" algn="r" rtl="1">
              <a:buFont typeface="Arial" panose="020B0604020202020204" pitchFamily="34" charset="0"/>
              <a:buChar char="•"/>
            </a:pPr>
            <a:endParaRPr lang="fa-IR" sz="1800" dirty="0">
              <a:cs typeface="2  Zar" panose="00000400000000000000" pitchFamily="2" charset="-78"/>
            </a:endParaRPr>
          </a:p>
          <a:p>
            <a:pPr lvl="3" algn="r" rtl="1"/>
            <a:endParaRPr lang="fa-IR" sz="1800" dirty="0" smtClean="0">
              <a:cs typeface="2  Zar" panose="00000400000000000000" pitchFamily="2" charset="-78"/>
            </a:endParaRPr>
          </a:p>
        </p:txBody>
      </p:sp>
    </p:spTree>
    <p:extLst>
      <p:ext uri="{BB962C8B-B14F-4D97-AF65-F5344CB8AC3E}">
        <p14:creationId xmlns:p14="http://schemas.microsoft.com/office/powerpoint/2010/main" val="30669306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a:t>
            </a:r>
            <a:endParaRPr lang="fa-IR" b="1" dirty="0" smtClean="0"/>
          </a:p>
          <a:p>
            <a:pPr algn="r" rtl="1">
              <a:lnSpc>
                <a:spcPct val="150000"/>
              </a:lnSpc>
            </a:pPr>
            <a:r>
              <a:rPr lang="fa-IR" b="1" dirty="0" smtClean="0"/>
              <a:t>گام </a:t>
            </a:r>
            <a:r>
              <a:rPr lang="fa-IR" b="1" dirty="0" smtClean="0"/>
              <a:t>نه</a:t>
            </a:r>
            <a:r>
              <a:rPr lang="fa-IR" b="1" dirty="0" smtClean="0"/>
              <a:t>م: گمانه زنی درباره آینده و دورنماسازی</a:t>
            </a:r>
          </a:p>
          <a:p>
            <a:pPr marL="1714500" lvl="3" indent="-342900" algn="r" rtl="1">
              <a:buFont typeface="Arial" panose="020B0604020202020204" pitchFamily="34" charset="0"/>
              <a:buChar char="•"/>
            </a:pPr>
            <a:r>
              <a:rPr lang="fa-IR" sz="2000" dirty="0" smtClean="0">
                <a:cs typeface="2  Zar" panose="00000400000000000000" pitchFamily="2" charset="-78"/>
              </a:rPr>
              <a:t>آینده هر روند و تصویر سازی از هر روند با توصیف روند و بررسی پیامدهای آن به دست می آید.</a:t>
            </a:r>
          </a:p>
          <a:p>
            <a:pPr marL="1714500" lvl="3" indent="-342900" algn="r" rtl="1">
              <a:buFont typeface="Arial" panose="020B0604020202020204" pitchFamily="34" charset="0"/>
              <a:buChar char="•"/>
            </a:pPr>
            <a:r>
              <a:rPr lang="fa-IR" sz="2000" dirty="0" smtClean="0">
                <a:cs typeface="2  Zar" panose="00000400000000000000" pitchFamily="2" charset="-78"/>
              </a:rPr>
              <a:t>با کنارهم قراردادن تصویر هر روند پازل و تصویر کلی و دورنمایی از آینده شکل می گیرد.</a:t>
            </a:r>
          </a:p>
          <a:p>
            <a:pPr marL="1714500" lvl="3" indent="-342900" algn="r" rtl="1">
              <a:buFont typeface="Arial" panose="020B0604020202020204" pitchFamily="34" charset="0"/>
              <a:buChar char="•"/>
            </a:pPr>
            <a:endParaRPr lang="fa-IR" sz="2000" dirty="0">
              <a:cs typeface="2  Zar" panose="00000400000000000000" pitchFamily="2" charset="-78"/>
            </a:endParaRPr>
          </a:p>
          <a:p>
            <a:pPr marL="1714500" lvl="3" indent="-342900" algn="r" rtl="1">
              <a:buFont typeface="Arial" panose="020B0604020202020204" pitchFamily="34" charset="0"/>
              <a:buChar char="•"/>
            </a:pPr>
            <a:r>
              <a:rPr lang="fa-IR" sz="2000" dirty="0" smtClean="0">
                <a:cs typeface="2  Zar" panose="00000400000000000000" pitchFamily="2" charset="-78"/>
              </a:rPr>
              <a:t>شناسایی و افزودن رویدادهای مهم و بالقوه و فاقد روند با استفاده از پیش بینی خبرگان.</a:t>
            </a:r>
          </a:p>
          <a:p>
            <a:pPr marL="1714500" lvl="3" indent="-342900" algn="r" rtl="1">
              <a:buFont typeface="Arial" panose="020B0604020202020204" pitchFamily="34" charset="0"/>
              <a:buChar char="•"/>
            </a:pPr>
            <a:r>
              <a:rPr lang="fa-IR" sz="2000" dirty="0" smtClean="0">
                <a:cs typeface="2  Zar" panose="00000400000000000000" pitchFamily="2" charset="-78"/>
              </a:rPr>
              <a:t>مطالعه عدم قطعیت هایی که ممکن است جهت روندها را تغییر دهند و به تبع بررسی دورنماهای بدیل و سناریوهای بدیل.</a:t>
            </a:r>
          </a:p>
          <a:p>
            <a:pPr marL="1714500" lvl="3" indent="-342900" algn="r" rtl="1">
              <a:buFont typeface="Arial" panose="020B0604020202020204" pitchFamily="34" charset="0"/>
              <a:buChar char="•"/>
            </a:pPr>
            <a:endParaRPr lang="fa-IR" sz="2000" dirty="0" smtClean="0">
              <a:cs typeface="2  Zar" panose="00000400000000000000" pitchFamily="2" charset="-78"/>
            </a:endParaRPr>
          </a:p>
          <a:p>
            <a:pPr marL="1714500" lvl="3" indent="-342900" algn="r" rtl="1">
              <a:buFont typeface="Arial" panose="020B0604020202020204" pitchFamily="34" charset="0"/>
              <a:buChar char="•"/>
            </a:pPr>
            <a:endParaRPr lang="fa-IR" sz="1800" dirty="0">
              <a:cs typeface="2  Zar" panose="00000400000000000000" pitchFamily="2" charset="-78"/>
            </a:endParaRPr>
          </a:p>
        </p:txBody>
      </p:sp>
    </p:spTree>
    <p:extLst>
      <p:ext uri="{BB962C8B-B14F-4D97-AF65-F5344CB8AC3E}">
        <p14:creationId xmlns:p14="http://schemas.microsoft.com/office/powerpoint/2010/main" val="1491819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a:t>
            </a:r>
            <a:endParaRPr lang="fa-IR" b="1" dirty="0" smtClean="0"/>
          </a:p>
          <a:p>
            <a:pPr algn="r" rtl="1">
              <a:lnSpc>
                <a:spcPct val="150000"/>
              </a:lnSpc>
            </a:pPr>
            <a:r>
              <a:rPr lang="fa-IR" b="1" dirty="0" smtClean="0"/>
              <a:t>گام </a:t>
            </a:r>
            <a:r>
              <a:rPr lang="fa-IR" b="1" dirty="0"/>
              <a:t>د</a:t>
            </a:r>
            <a:r>
              <a:rPr lang="fa-IR" b="1" dirty="0" smtClean="0"/>
              <a:t>ه</a:t>
            </a:r>
            <a:r>
              <a:rPr lang="fa-IR" b="1" dirty="0" smtClean="0"/>
              <a:t>م: ارزیابی نهایی</a:t>
            </a:r>
          </a:p>
          <a:p>
            <a:pPr marL="1714500" lvl="3" indent="-342900" algn="r" rtl="1">
              <a:buFont typeface="Arial" panose="020B0604020202020204" pitchFamily="34" charset="0"/>
              <a:buChar char="•"/>
            </a:pPr>
            <a:r>
              <a:rPr lang="fa-IR" sz="2000" dirty="0" smtClean="0">
                <a:cs typeface="2  Zar" panose="00000400000000000000" pitchFamily="2" charset="-78"/>
              </a:rPr>
              <a:t>ارزیابی روشی و محتوایی توسط تیم پژوهش و دیگر تیم ها(خبرگان و ذینفعان) انجام می شود.</a:t>
            </a:r>
          </a:p>
          <a:p>
            <a:pPr marL="1714500" lvl="3" indent="-342900" algn="r" rtl="1">
              <a:buFont typeface="Arial" panose="020B0604020202020204" pitchFamily="34" charset="0"/>
              <a:buChar char="•"/>
            </a:pPr>
            <a:endParaRPr lang="fa-IR" sz="2000" dirty="0" smtClean="0">
              <a:cs typeface="2  Zar" panose="00000400000000000000" pitchFamily="2" charset="-78"/>
            </a:endParaRPr>
          </a:p>
          <a:p>
            <a:pPr marL="1714500" lvl="3" indent="-342900" algn="r" rtl="1">
              <a:buFont typeface="Arial" panose="020B0604020202020204" pitchFamily="34" charset="0"/>
              <a:buChar char="•"/>
            </a:pPr>
            <a:endParaRPr lang="fa-IR" sz="2000" dirty="0" smtClean="0">
              <a:cs typeface="2  Zar" panose="00000400000000000000" pitchFamily="2" charset="-78"/>
            </a:endParaRPr>
          </a:p>
          <a:p>
            <a:pPr marL="1714500" lvl="3" indent="-342900" algn="r" rtl="1">
              <a:buFont typeface="Arial" panose="020B0604020202020204" pitchFamily="34" charset="0"/>
              <a:buChar char="•"/>
            </a:pPr>
            <a:endParaRPr lang="fa-IR" sz="1800" dirty="0">
              <a:cs typeface="2  Zar" panose="00000400000000000000" pitchFamily="2" charset="-78"/>
            </a:endParaRPr>
          </a:p>
        </p:txBody>
      </p:sp>
    </p:spTree>
    <p:extLst>
      <p:ext uri="{BB962C8B-B14F-4D97-AF65-F5344CB8AC3E}">
        <p14:creationId xmlns:p14="http://schemas.microsoft.com/office/powerpoint/2010/main" val="2778682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a:t>
            </a:r>
            <a:endParaRPr lang="fa-IR" b="1" dirty="0" smtClean="0"/>
          </a:p>
          <a:p>
            <a:pPr algn="r" rtl="1">
              <a:lnSpc>
                <a:spcPct val="150000"/>
              </a:lnSpc>
            </a:pPr>
            <a:r>
              <a:rPr lang="fa-IR" b="1" dirty="0" smtClean="0"/>
              <a:t>گام یازد</a:t>
            </a:r>
            <a:r>
              <a:rPr lang="fa-IR" b="1" dirty="0" smtClean="0"/>
              <a:t>ه</a:t>
            </a:r>
            <a:r>
              <a:rPr lang="fa-IR" b="1" dirty="0" smtClean="0"/>
              <a:t>م: تعیین دوره های زمانی بازنگری و شیوه های بازخوردگیری</a:t>
            </a:r>
          </a:p>
          <a:p>
            <a:pPr marL="1714500" lvl="3" indent="-342900" algn="r" rtl="1">
              <a:buFont typeface="Arial" panose="020B0604020202020204" pitchFamily="34" charset="0"/>
              <a:buChar char="•"/>
            </a:pPr>
            <a:r>
              <a:rPr lang="fa-IR" sz="2000" dirty="0" smtClean="0">
                <a:cs typeface="2  Zar" panose="00000400000000000000" pitchFamily="2" charset="-78"/>
              </a:rPr>
              <a:t>برای زنده ماندن و ارزشمند بودن یافته ها دوره هایی برای بزخودگیری و بازنگری تعیین می شود.</a:t>
            </a:r>
          </a:p>
          <a:p>
            <a:pPr marL="1714500" lvl="3" indent="-342900" algn="r" rtl="1">
              <a:buFont typeface="Arial" panose="020B0604020202020204" pitchFamily="34" charset="0"/>
              <a:buChar char="•"/>
            </a:pPr>
            <a:endParaRPr lang="fa-IR" sz="2000" dirty="0" smtClean="0">
              <a:cs typeface="2  Zar" panose="00000400000000000000" pitchFamily="2" charset="-78"/>
            </a:endParaRPr>
          </a:p>
          <a:p>
            <a:pPr marL="1714500" lvl="3" indent="-342900" algn="r" rtl="1">
              <a:buFont typeface="Arial" panose="020B0604020202020204" pitchFamily="34" charset="0"/>
              <a:buChar char="•"/>
            </a:pPr>
            <a:endParaRPr lang="fa-IR" sz="2000" dirty="0" smtClean="0">
              <a:cs typeface="2  Zar" panose="00000400000000000000" pitchFamily="2" charset="-78"/>
            </a:endParaRPr>
          </a:p>
          <a:p>
            <a:pPr marL="1714500" lvl="3" indent="-342900" algn="r" rtl="1">
              <a:buFont typeface="Arial" panose="020B0604020202020204" pitchFamily="34" charset="0"/>
              <a:buChar char="•"/>
            </a:pPr>
            <a:endParaRPr lang="fa-IR" sz="1800" dirty="0">
              <a:cs typeface="2  Zar" panose="00000400000000000000" pitchFamily="2" charset="-78"/>
            </a:endParaRPr>
          </a:p>
        </p:txBody>
      </p:sp>
    </p:spTree>
    <p:extLst>
      <p:ext uri="{BB962C8B-B14F-4D97-AF65-F5344CB8AC3E}">
        <p14:creationId xmlns:p14="http://schemas.microsoft.com/office/powerpoint/2010/main" val="363587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29673"/>
            <a:ext cx="9144000" cy="895927"/>
          </a:xfrm>
        </p:spPr>
        <p:txBody>
          <a:bodyPr>
            <a:normAutofit/>
          </a:bodyPr>
          <a:lstStyle/>
          <a:p>
            <a:r>
              <a:rPr lang="fa-IR" sz="4000" dirty="0" smtClean="0">
                <a:solidFill>
                  <a:srgbClr val="00B0F0"/>
                </a:solidFill>
                <a:latin typeface="0SM Titr" panose="020B0804020202020204" pitchFamily="34" charset="0"/>
                <a:cs typeface="0SM Titr" panose="020B0804020202020204" pitchFamily="34" charset="0"/>
              </a:rPr>
              <a:t>سابقه و تاریخچه</a:t>
            </a:r>
            <a:endParaRPr lang="en-US" sz="4000" dirty="0">
              <a:solidFill>
                <a:srgbClr val="00B0F0"/>
              </a:solidFill>
              <a:latin typeface="0SM Titr" panose="020B0804020202020204" pitchFamily="34" charset="0"/>
              <a:cs typeface="0SM Titr" panose="020B0804020202020204" pitchFamily="34" charset="0"/>
            </a:endParaRPr>
          </a:p>
        </p:txBody>
      </p:sp>
      <p:sp>
        <p:nvSpPr>
          <p:cNvPr id="3" name="Subtitle 2"/>
          <p:cNvSpPr>
            <a:spLocks noGrp="1"/>
          </p:cNvSpPr>
          <p:nvPr>
            <p:ph type="subTitle" idx="1"/>
          </p:nvPr>
        </p:nvSpPr>
        <p:spPr>
          <a:xfrm>
            <a:off x="600363" y="1745673"/>
            <a:ext cx="11102109" cy="4562763"/>
          </a:xfrm>
        </p:spPr>
        <p:txBody>
          <a:bodyPr>
            <a:normAutofit lnSpcReduction="10000"/>
          </a:bodyPr>
          <a:lstStyle/>
          <a:p>
            <a:pPr marL="342900" indent="-342900" algn="r" rtl="1">
              <a:buFont typeface="Arial" panose="020B0604020202020204" pitchFamily="34" charset="0"/>
              <a:buChar char="•"/>
            </a:pPr>
            <a:r>
              <a:rPr lang="fa-IR" dirty="0">
                <a:solidFill>
                  <a:srgbClr val="000000"/>
                </a:solidFill>
                <a:latin typeface="B Lotus" panose="00000400000000000000" pitchFamily="2" charset="-78"/>
                <a:cs typeface="2  Zar" panose="00000400000000000000" pitchFamily="2" charset="-78"/>
              </a:rPr>
              <a:t>روشِ </a:t>
            </a:r>
            <a:r>
              <a:rPr lang="fa-IR" dirty="0" smtClean="0">
                <a:solidFill>
                  <a:srgbClr val="000000"/>
                </a:solidFill>
                <a:latin typeface="B Lotus" panose="00000400000000000000" pitchFamily="2" charset="-78"/>
                <a:cs typeface="2  Zar" panose="00000400000000000000" pitchFamily="2" charset="-78"/>
              </a:rPr>
              <a:t>تحلیلِ</a:t>
            </a:r>
            <a:r>
              <a:rPr lang="en-US" dirty="0" smtClean="0">
                <a:solidFill>
                  <a:srgbClr val="000000"/>
                </a:solidFill>
                <a:latin typeface="B Lotus" panose="00000400000000000000" pitchFamily="2" charset="-78"/>
                <a:cs typeface="2  Zar" panose="00000400000000000000" pitchFamily="2" charset="-78"/>
              </a:rPr>
              <a:t> </a:t>
            </a:r>
            <a:r>
              <a:rPr lang="fa-IR" dirty="0" smtClean="0">
                <a:solidFill>
                  <a:srgbClr val="000000"/>
                </a:solidFill>
                <a:latin typeface="B Lotus" panose="00000400000000000000" pitchFamily="2" charset="-78"/>
                <a:cs typeface="2  Zar" panose="00000400000000000000" pitchFamily="2" charset="-78"/>
              </a:rPr>
              <a:t>تأثیر </a:t>
            </a:r>
            <a:r>
              <a:rPr lang="fa-IR" dirty="0">
                <a:solidFill>
                  <a:srgbClr val="000000"/>
                </a:solidFill>
                <a:latin typeface="B Lotus" panose="00000400000000000000" pitchFamily="2" charset="-78"/>
                <a:cs typeface="2  Zar" panose="00000400000000000000" pitchFamily="2" charset="-78"/>
              </a:rPr>
              <a:t>بر روند (</a:t>
            </a:r>
            <a:r>
              <a:rPr lang="fa-IR" dirty="0">
                <a:solidFill>
                  <a:srgbClr val="00B0F0"/>
                </a:solidFill>
                <a:latin typeface="B Lotus" panose="00000400000000000000" pitchFamily="2" charset="-78"/>
                <a:cs typeface="2  Zar" panose="00000400000000000000" pitchFamily="2" charset="-78"/>
              </a:rPr>
              <a:t>بررسی عوامل تأثیرگذار بر روند</a:t>
            </a:r>
            <a:r>
              <a:rPr lang="fa-IR" dirty="0">
                <a:solidFill>
                  <a:srgbClr val="000000"/>
                </a:solidFill>
                <a:latin typeface="B Lotus" panose="00000400000000000000" pitchFamily="2" charset="-78"/>
                <a:cs typeface="2  Zar" panose="00000400000000000000" pitchFamily="2" charset="-78"/>
              </a:rPr>
              <a:t>) برای پاسخگویی به یک </a:t>
            </a:r>
            <a:r>
              <a:rPr lang="fa-IR" dirty="0" smtClean="0">
                <a:solidFill>
                  <a:srgbClr val="000000"/>
                </a:solidFill>
                <a:latin typeface="B Lotus" panose="00000400000000000000" pitchFamily="2" charset="-78"/>
                <a:cs typeface="2  Zar" panose="00000400000000000000" pitchFamily="2" charset="-78"/>
              </a:rPr>
              <a:t>سؤال</a:t>
            </a:r>
            <a:r>
              <a:rPr lang="en-US" dirty="0" smtClean="0">
                <a:solidFill>
                  <a:srgbClr val="000000"/>
                </a:solidFill>
                <a:latin typeface="B Lotus" panose="00000400000000000000" pitchFamily="2" charset="-78"/>
                <a:cs typeface="2  Zar" panose="00000400000000000000" pitchFamily="2" charset="-78"/>
              </a:rPr>
              <a:t> </a:t>
            </a:r>
            <a:r>
              <a:rPr lang="fa-IR" dirty="0" smtClean="0">
                <a:solidFill>
                  <a:srgbClr val="000000"/>
                </a:solidFill>
                <a:latin typeface="B Lotus" panose="00000400000000000000" pitchFamily="2" charset="-78"/>
                <a:cs typeface="2  Zar" panose="00000400000000000000" pitchFamily="2" charset="-78"/>
              </a:rPr>
              <a:t>به </a:t>
            </a:r>
            <a:r>
              <a:rPr lang="fa-IR" dirty="0">
                <a:solidFill>
                  <a:srgbClr val="000000"/>
                </a:solidFill>
                <a:latin typeface="B Lotus" panose="00000400000000000000" pitchFamily="2" charset="-78"/>
                <a:cs typeface="2  Zar" panose="00000400000000000000" pitchFamily="2" charset="-78"/>
              </a:rPr>
              <a:t>طرزی خاص مشکل و مهم در </a:t>
            </a:r>
            <a:r>
              <a:rPr lang="fa-IR" dirty="0" smtClean="0">
                <a:solidFill>
                  <a:srgbClr val="000000"/>
                </a:solidFill>
                <a:latin typeface="B Lotus" panose="00000400000000000000" pitchFamily="2" charset="-78"/>
                <a:cs typeface="2  Zar" panose="00000400000000000000" pitchFamily="2" charset="-78"/>
              </a:rPr>
              <a:t>حوزه پژوهش </a:t>
            </a:r>
            <a:r>
              <a:rPr lang="fa-IR" dirty="0">
                <a:solidFill>
                  <a:srgbClr val="000000"/>
                </a:solidFill>
                <a:latin typeface="B Lotus" panose="00000400000000000000" pitchFamily="2" charset="-78"/>
                <a:cs typeface="2  Zar" panose="00000400000000000000" pitchFamily="2" charset="-78"/>
              </a:rPr>
              <a:t>درباره آینده در </a:t>
            </a:r>
            <a:r>
              <a:rPr lang="fa-IR" dirty="0" smtClean="0">
                <a:solidFill>
                  <a:srgbClr val="000000"/>
                </a:solidFill>
                <a:latin typeface="B Lotus" panose="00000400000000000000" pitchFamily="2" charset="-78"/>
                <a:cs typeface="2  Zar" panose="00000400000000000000" pitchFamily="2" charset="-78"/>
              </a:rPr>
              <a:t>دهه 1970 میلادی </a:t>
            </a:r>
            <a:r>
              <a:rPr lang="fa-IR" dirty="0">
                <a:solidFill>
                  <a:srgbClr val="000000"/>
                </a:solidFill>
                <a:latin typeface="B Lotus" panose="00000400000000000000" pitchFamily="2" charset="-78"/>
                <a:cs typeface="2  Zar" panose="00000400000000000000" pitchFamily="2" charset="-78"/>
              </a:rPr>
              <a:t>به وجود </a:t>
            </a:r>
            <a:r>
              <a:rPr lang="fa-IR" dirty="0" smtClean="0">
                <a:solidFill>
                  <a:srgbClr val="000000"/>
                </a:solidFill>
                <a:latin typeface="B Lotus" panose="00000400000000000000" pitchFamily="2" charset="-78"/>
                <a:cs typeface="2  Zar" panose="00000400000000000000" pitchFamily="2" charset="-78"/>
              </a:rPr>
              <a:t>آمد: </a:t>
            </a:r>
          </a:p>
          <a:p>
            <a:pPr marL="1714500" lvl="3" indent="-342900" algn="r" rtl="1">
              <a:buFont typeface="Arial" panose="020B0604020202020204" pitchFamily="34" charset="0"/>
              <a:buChar char="•"/>
            </a:pPr>
            <a:r>
              <a:rPr lang="fa-IR" sz="2200" dirty="0" smtClean="0">
                <a:solidFill>
                  <a:srgbClr val="000000"/>
                </a:solidFill>
                <a:latin typeface="B Lotus" panose="00000400000000000000" pitchFamily="2" charset="-78"/>
                <a:cs typeface="2  Zar" panose="00000400000000000000" pitchFamily="2" charset="-78"/>
              </a:rPr>
              <a:t>روش های </a:t>
            </a:r>
            <a:r>
              <a:rPr lang="fa-IR" sz="2200" dirty="0">
                <a:solidFill>
                  <a:srgbClr val="000000"/>
                </a:solidFill>
                <a:latin typeface="B Lotus" panose="00000400000000000000" pitchFamily="2" charset="-78"/>
                <a:cs typeface="2  Zar" panose="00000400000000000000" pitchFamily="2" charset="-78"/>
              </a:rPr>
              <a:t>کمیِ مبتنی بر </a:t>
            </a:r>
            <a:r>
              <a:rPr lang="fa-IR" sz="2200" dirty="0" smtClean="0">
                <a:solidFill>
                  <a:srgbClr val="000000"/>
                </a:solidFill>
                <a:latin typeface="B Lotus" panose="00000400000000000000" pitchFamily="2" charset="-78"/>
                <a:cs typeface="2  Zar" panose="00000400000000000000" pitchFamily="2" charset="-78"/>
              </a:rPr>
              <a:t>داده های </a:t>
            </a:r>
            <a:r>
              <a:rPr lang="fa-IR" sz="2200" dirty="0">
                <a:solidFill>
                  <a:srgbClr val="000000"/>
                </a:solidFill>
                <a:latin typeface="B Lotus" panose="00000400000000000000" pitchFamily="2" charset="-78"/>
                <a:cs typeface="2  Zar" panose="00000400000000000000" pitchFamily="2" charset="-78"/>
              </a:rPr>
              <a:t>تاریخی، برای </a:t>
            </a:r>
            <a:r>
              <a:rPr lang="fa-IR" sz="2200" dirty="0" smtClean="0">
                <a:solidFill>
                  <a:srgbClr val="000000"/>
                </a:solidFill>
                <a:latin typeface="B Lotus" panose="00000400000000000000" pitchFamily="2" charset="-78"/>
                <a:cs typeface="2  Zar" panose="00000400000000000000" pitchFamily="2" charset="-78"/>
              </a:rPr>
              <a:t>ارائه پیشبینی برونیابی</a:t>
            </a:r>
            <a:r>
              <a:rPr lang="fa-IR" sz="2200" b="0" i="0" dirty="0" smtClean="0">
                <a:solidFill>
                  <a:srgbClr val="000000"/>
                </a:solidFill>
                <a:effectLst/>
                <a:latin typeface="B Lotus" panose="00000400000000000000" pitchFamily="2" charset="-78"/>
                <a:cs typeface="2  Zar" panose="00000400000000000000" pitchFamily="2" charset="-78"/>
              </a:rPr>
              <a:t> </a:t>
            </a:r>
            <a:r>
              <a:rPr lang="fa-IR" sz="2200" dirty="0" smtClean="0">
                <a:solidFill>
                  <a:srgbClr val="000000"/>
                </a:solidFill>
                <a:latin typeface="B Lotus" panose="00000400000000000000" pitchFamily="2" charset="-78"/>
                <a:cs typeface="2  Zar" panose="00000400000000000000" pitchFamily="2" charset="-78"/>
              </a:rPr>
              <a:t>این داده ها </a:t>
            </a:r>
            <a:r>
              <a:rPr lang="fa-IR" sz="2200" dirty="0">
                <a:solidFill>
                  <a:srgbClr val="000000"/>
                </a:solidFill>
                <a:latin typeface="B Lotus" panose="00000400000000000000" pitchFamily="2" charset="-78"/>
                <a:cs typeface="2  Zar" panose="00000400000000000000" pitchFamily="2" charset="-78"/>
              </a:rPr>
              <a:t>[تعمیم </a:t>
            </a:r>
            <a:r>
              <a:rPr lang="fa-IR" sz="2200" dirty="0" smtClean="0">
                <a:solidFill>
                  <a:srgbClr val="000000"/>
                </a:solidFill>
                <a:latin typeface="B Lotus" panose="00000400000000000000" pitchFamily="2" charset="-78"/>
                <a:cs typeface="2  Zar" panose="00000400000000000000" pitchFamily="2" charset="-78"/>
              </a:rPr>
              <a:t>داده های گذشته </a:t>
            </a:r>
            <a:r>
              <a:rPr lang="fa-IR" sz="2200" dirty="0">
                <a:solidFill>
                  <a:srgbClr val="000000"/>
                </a:solidFill>
                <a:latin typeface="B Lotus" panose="00000400000000000000" pitchFamily="2" charset="-78"/>
                <a:cs typeface="2  Zar" panose="00000400000000000000" pitchFamily="2" charset="-78"/>
              </a:rPr>
              <a:t>به آینده] را بکار میبرند، اما این </a:t>
            </a:r>
            <a:r>
              <a:rPr lang="fa-IR" sz="2200" dirty="0" smtClean="0">
                <a:solidFill>
                  <a:srgbClr val="000000"/>
                </a:solidFill>
                <a:latin typeface="B Lotus" panose="00000400000000000000" pitchFamily="2" charset="-78"/>
                <a:cs typeface="2  Zar" panose="00000400000000000000" pitchFamily="2" charset="-78"/>
              </a:rPr>
              <a:t>روش ها </a:t>
            </a:r>
            <a:r>
              <a:rPr lang="fa-IR" sz="2200" dirty="0">
                <a:solidFill>
                  <a:srgbClr val="000000"/>
                </a:solidFill>
                <a:latin typeface="B Lotus" panose="00000400000000000000" pitchFamily="2" charset="-78"/>
                <a:cs typeface="2  Zar" panose="00000400000000000000" pitchFamily="2" charset="-78"/>
              </a:rPr>
              <a:t>اثر </a:t>
            </a:r>
            <a:r>
              <a:rPr lang="fa-IR" sz="2200" dirty="0">
                <a:solidFill>
                  <a:srgbClr val="00B0F0"/>
                </a:solidFill>
                <a:latin typeface="B Lotus" panose="00000400000000000000" pitchFamily="2" charset="-78"/>
                <a:cs typeface="2  Zar" panose="00000400000000000000" pitchFamily="2" charset="-78"/>
              </a:rPr>
              <a:t>رویدادهای که سابقه برای آنها </a:t>
            </a:r>
            <a:r>
              <a:rPr lang="fa-IR" sz="2200" dirty="0" smtClean="0">
                <a:solidFill>
                  <a:srgbClr val="00B0F0"/>
                </a:solidFill>
                <a:latin typeface="B Lotus" panose="00000400000000000000" pitchFamily="2" charset="-78"/>
                <a:cs typeface="2  Zar" panose="00000400000000000000" pitchFamily="2" charset="-78"/>
              </a:rPr>
              <a:t>وجود ندارد[و </a:t>
            </a:r>
            <a:r>
              <a:rPr lang="fa-IR" sz="2200" dirty="0">
                <a:solidFill>
                  <a:srgbClr val="00B0F0"/>
                </a:solidFill>
                <a:latin typeface="B Lotus" panose="00000400000000000000" pitchFamily="2" charset="-78"/>
                <a:cs typeface="2  Zar" panose="00000400000000000000" pitchFamily="2" charset="-78"/>
              </a:rPr>
              <a:t>در آینده ممکن است رخ دهند] </a:t>
            </a:r>
            <a:r>
              <a:rPr lang="fa-IR" sz="2200" dirty="0">
                <a:solidFill>
                  <a:srgbClr val="000000"/>
                </a:solidFill>
                <a:latin typeface="B Lotus" panose="00000400000000000000" pitchFamily="2" charset="-78"/>
                <a:cs typeface="2  Zar" panose="00000400000000000000" pitchFamily="2" charset="-78"/>
              </a:rPr>
              <a:t>را نادیده </a:t>
            </a:r>
            <a:r>
              <a:rPr lang="fa-IR" sz="2200" dirty="0" smtClean="0">
                <a:solidFill>
                  <a:srgbClr val="000000"/>
                </a:solidFill>
                <a:latin typeface="B Lotus" panose="00000400000000000000" pitchFamily="2" charset="-78"/>
                <a:cs typeface="2  Zar" panose="00000400000000000000" pitchFamily="2" charset="-78"/>
              </a:rPr>
              <a:t>می گیرند.</a:t>
            </a:r>
          </a:p>
          <a:p>
            <a:pPr marL="342900" indent="-342900" algn="r" rtl="1">
              <a:buFont typeface="Arial" panose="020B0604020202020204" pitchFamily="34" charset="0"/>
              <a:buChar char="•"/>
            </a:pPr>
            <a:endParaRPr lang="fa-IR" dirty="0" smtClean="0">
              <a:solidFill>
                <a:srgbClr val="000000"/>
              </a:solidFill>
              <a:latin typeface="B Lotus" panose="00000400000000000000" pitchFamily="2" charset="-78"/>
              <a:cs typeface="2  Zar" panose="00000400000000000000" pitchFamily="2" charset="-78"/>
            </a:endParaRPr>
          </a:p>
          <a:p>
            <a:pPr marL="342900" indent="-342900" algn="r" rtl="1">
              <a:buFont typeface="Arial" panose="020B0604020202020204" pitchFamily="34" charset="0"/>
              <a:buChar char="•"/>
            </a:pPr>
            <a:r>
              <a:rPr lang="fa-IR" dirty="0" smtClean="0">
                <a:cs typeface="2  Zar" panose="00000400000000000000" pitchFamily="2" charset="-78"/>
              </a:rPr>
              <a:t> </a:t>
            </a:r>
            <a:r>
              <a:rPr lang="fa-IR" dirty="0">
                <a:solidFill>
                  <a:srgbClr val="000000"/>
                </a:solidFill>
                <a:latin typeface="B Lotus" panose="00000400000000000000" pitchFamily="2" charset="-78"/>
                <a:cs typeface="2  Zar" panose="00000400000000000000" pitchFamily="2" charset="-78"/>
              </a:rPr>
              <a:t>این نقد اساساً بر تمام </a:t>
            </a:r>
            <a:r>
              <a:rPr lang="fa-IR" dirty="0">
                <a:solidFill>
                  <a:srgbClr val="00B0F0"/>
                </a:solidFill>
                <a:latin typeface="B Lotus" panose="00000400000000000000" pitchFamily="2" charset="-78"/>
                <a:cs typeface="2  Zar" panose="00000400000000000000" pitchFamily="2" charset="-78"/>
              </a:rPr>
              <a:t>روشهای کمی که منحصراً بر دادههای تاریخی استوار هستند- </a:t>
            </a:r>
            <a:r>
              <a:rPr lang="fa-IR" dirty="0">
                <a:solidFill>
                  <a:srgbClr val="000000"/>
                </a:solidFill>
                <a:latin typeface="B Lotus" panose="00000400000000000000" pitchFamily="2" charset="-78"/>
                <a:cs typeface="2  Zar" panose="00000400000000000000" pitchFamily="2" charset="-78"/>
              </a:rPr>
              <a:t>از </a:t>
            </a:r>
            <a:r>
              <a:rPr lang="fa-IR" dirty="0">
                <a:solidFill>
                  <a:srgbClr val="00B0F0"/>
                </a:solidFill>
                <a:latin typeface="B Lotus" panose="00000400000000000000" pitchFamily="2" charset="-78"/>
                <a:cs typeface="2  Zar" panose="00000400000000000000" pitchFamily="2" charset="-78"/>
              </a:rPr>
              <a:t>تکنیک سریهای زمانی </a:t>
            </a:r>
            <a:r>
              <a:rPr lang="fa-IR" dirty="0">
                <a:solidFill>
                  <a:srgbClr val="000000"/>
                </a:solidFill>
                <a:latin typeface="B Lotus" panose="00000400000000000000" pitchFamily="2" charset="-78"/>
                <a:cs typeface="2  Zar" panose="00000400000000000000" pitchFamily="2" charset="-78"/>
              </a:rPr>
              <a:t>گرفته تا</a:t>
            </a:r>
            <a:br>
              <a:rPr lang="fa-IR" dirty="0">
                <a:solidFill>
                  <a:srgbClr val="000000"/>
                </a:solidFill>
                <a:latin typeface="B Lotus" panose="00000400000000000000" pitchFamily="2" charset="-78"/>
                <a:cs typeface="2  Zar" panose="00000400000000000000" pitchFamily="2" charset="-78"/>
              </a:rPr>
            </a:br>
            <a:r>
              <a:rPr lang="fa-IR" dirty="0">
                <a:solidFill>
                  <a:srgbClr val="00B0F0"/>
                </a:solidFill>
                <a:latin typeface="B Lotus" panose="00000400000000000000" pitchFamily="2" charset="-78"/>
                <a:cs typeface="2  Zar" panose="00000400000000000000" pitchFamily="2" charset="-78"/>
              </a:rPr>
              <a:t>اقتصادسنجی</a:t>
            </a:r>
            <a:r>
              <a:rPr lang="fa-IR" dirty="0">
                <a:solidFill>
                  <a:srgbClr val="000000"/>
                </a:solidFill>
                <a:latin typeface="B Lotus" panose="00000400000000000000" pitchFamily="2" charset="-78"/>
                <a:cs typeface="2  Zar" panose="00000400000000000000" pitchFamily="2" charset="-78"/>
              </a:rPr>
              <a:t>- وارد است. </a:t>
            </a:r>
            <a:endParaRPr lang="fa-IR" dirty="0" smtClean="0">
              <a:solidFill>
                <a:srgbClr val="000000"/>
              </a:solidFill>
              <a:latin typeface="B Lotus" panose="00000400000000000000" pitchFamily="2" charset="-78"/>
              <a:cs typeface="2  Zar" panose="00000400000000000000" pitchFamily="2" charset="-78"/>
            </a:endParaRPr>
          </a:p>
          <a:p>
            <a:pPr marL="342900" indent="-342900" algn="r" rtl="1">
              <a:buFont typeface="Arial" panose="020B0604020202020204" pitchFamily="34" charset="0"/>
              <a:buChar char="•"/>
            </a:pPr>
            <a:r>
              <a:rPr lang="fa-IR" dirty="0" smtClean="0">
                <a:solidFill>
                  <a:srgbClr val="000000"/>
                </a:solidFill>
                <a:latin typeface="B Lotus" panose="00000400000000000000" pitchFamily="2" charset="-78"/>
                <a:cs typeface="2  Zar" panose="00000400000000000000" pitchFamily="2" charset="-78"/>
              </a:rPr>
              <a:t>روشهای </a:t>
            </a:r>
            <a:r>
              <a:rPr lang="fa-IR" dirty="0">
                <a:solidFill>
                  <a:srgbClr val="000000"/>
                </a:solidFill>
                <a:latin typeface="B Lotus" panose="00000400000000000000" pitchFamily="2" charset="-78"/>
                <a:cs typeface="2  Zar" panose="00000400000000000000" pitchFamily="2" charset="-78"/>
              </a:rPr>
              <a:t>کمی بر این فرض قائل هستند که </a:t>
            </a:r>
            <a:r>
              <a:rPr lang="fa-IR" dirty="0">
                <a:solidFill>
                  <a:srgbClr val="00B0F0"/>
                </a:solidFill>
                <a:latin typeface="B Lotus" panose="00000400000000000000" pitchFamily="2" charset="-78"/>
                <a:cs typeface="2  Zar" panose="00000400000000000000" pitchFamily="2" charset="-78"/>
              </a:rPr>
              <a:t>نیروهایی که در گذشته مؤثر بودند، در آینده نیز </a:t>
            </a:r>
            <a:r>
              <a:rPr lang="fa-IR" dirty="0" smtClean="0">
                <a:solidFill>
                  <a:srgbClr val="00B0F0"/>
                </a:solidFill>
                <a:latin typeface="B Lotus" panose="00000400000000000000" pitchFamily="2" charset="-78"/>
                <a:cs typeface="2  Zar" panose="00000400000000000000" pitchFamily="2" charset="-78"/>
              </a:rPr>
              <a:t>مؤثر خواهند </a:t>
            </a:r>
            <a:r>
              <a:rPr lang="fa-IR" dirty="0">
                <a:solidFill>
                  <a:srgbClr val="00B0F0"/>
                </a:solidFill>
                <a:latin typeface="B Lotus" panose="00000400000000000000" pitchFamily="2" charset="-78"/>
                <a:cs typeface="2  Zar" panose="00000400000000000000" pitchFamily="2" charset="-78"/>
              </a:rPr>
              <a:t>بود </a:t>
            </a:r>
            <a:r>
              <a:rPr lang="fa-IR" dirty="0">
                <a:solidFill>
                  <a:srgbClr val="000000"/>
                </a:solidFill>
                <a:latin typeface="B Lotus" panose="00000400000000000000" pitchFamily="2" charset="-78"/>
                <a:cs typeface="2  Zar" panose="00000400000000000000" pitchFamily="2" charset="-78"/>
              </a:rPr>
              <a:t>و رویدادهای که بتوانند مناسبات </a:t>
            </a:r>
            <a:r>
              <a:rPr lang="fa-IR" dirty="0" smtClean="0">
                <a:solidFill>
                  <a:srgbClr val="000000"/>
                </a:solidFill>
                <a:latin typeface="B Lotus" panose="00000400000000000000" pitchFamily="2" charset="-78"/>
                <a:cs typeface="2  Zar" panose="00000400000000000000" pitchFamily="2" charset="-78"/>
              </a:rPr>
              <a:t>گذشته </a:t>
            </a:r>
            <a:r>
              <a:rPr lang="fa-IR" dirty="0">
                <a:solidFill>
                  <a:srgbClr val="000000"/>
                </a:solidFill>
                <a:latin typeface="B Lotus" panose="00000400000000000000" pitchFamily="2" charset="-78"/>
                <a:cs typeface="2  Zar" panose="00000400000000000000" pitchFamily="2" charset="-78"/>
              </a:rPr>
              <a:t>را منحرف کنند، در آینده رخ نخواهند داد یا </a:t>
            </a:r>
            <a:r>
              <a:rPr lang="fa-IR" dirty="0" smtClean="0">
                <a:solidFill>
                  <a:srgbClr val="000000"/>
                </a:solidFill>
                <a:latin typeface="B Lotus" panose="00000400000000000000" pitchFamily="2" charset="-78"/>
                <a:cs typeface="2  Zar" panose="00000400000000000000" pitchFamily="2" charset="-78"/>
              </a:rPr>
              <a:t>تأثیرقابل توجه </a:t>
            </a:r>
            <a:r>
              <a:rPr lang="fa-IR" dirty="0">
                <a:solidFill>
                  <a:srgbClr val="000000"/>
                </a:solidFill>
                <a:latin typeface="B Lotus" panose="00000400000000000000" pitchFamily="2" charset="-78"/>
                <a:cs typeface="2  Zar" panose="00000400000000000000" pitchFamily="2" charset="-78"/>
              </a:rPr>
              <a:t>ای </a:t>
            </a:r>
            <a:r>
              <a:rPr lang="fa-IR" dirty="0" smtClean="0">
                <a:solidFill>
                  <a:srgbClr val="000000"/>
                </a:solidFill>
                <a:latin typeface="B Lotus" panose="00000400000000000000" pitchFamily="2" charset="-78"/>
                <a:cs typeface="2  Zar" panose="00000400000000000000" pitchFamily="2" charset="-78"/>
              </a:rPr>
              <a:t>نخواهند داشت</a:t>
            </a:r>
            <a:r>
              <a:rPr lang="fa-IR" dirty="0">
                <a:solidFill>
                  <a:srgbClr val="000000"/>
                </a:solidFill>
                <a:latin typeface="B Lotus" panose="00000400000000000000" pitchFamily="2" charset="-78"/>
                <a:cs typeface="2  Zar" panose="00000400000000000000" pitchFamily="2" charset="-78"/>
              </a:rPr>
              <a:t>. روشهایی که پیشامدهای آینده را نادیده </a:t>
            </a:r>
            <a:r>
              <a:rPr lang="fa-IR" dirty="0" smtClean="0">
                <a:solidFill>
                  <a:srgbClr val="000000"/>
                </a:solidFill>
                <a:latin typeface="B Lotus" panose="00000400000000000000" pitchFamily="2" charset="-78"/>
                <a:cs typeface="2  Zar" panose="00000400000000000000" pitchFamily="2" charset="-78"/>
              </a:rPr>
              <a:t>می انگارند</a:t>
            </a:r>
            <a:r>
              <a:rPr lang="fa-IR" dirty="0">
                <a:solidFill>
                  <a:srgbClr val="000000"/>
                </a:solidFill>
                <a:latin typeface="B Lotus" panose="00000400000000000000" pitchFamily="2" charset="-78"/>
                <a:cs typeface="2  Zar" panose="00000400000000000000" pitchFamily="2" charset="-78"/>
              </a:rPr>
              <a:t>، منجر به </a:t>
            </a:r>
            <a:r>
              <a:rPr lang="fa-IR" dirty="0" smtClean="0">
                <a:solidFill>
                  <a:srgbClr val="000000"/>
                </a:solidFill>
                <a:latin typeface="B Lotus" panose="00000400000000000000" pitchFamily="2" charset="-78"/>
                <a:cs typeface="2  Zar" panose="00000400000000000000" pitchFamily="2" charset="-78"/>
              </a:rPr>
              <a:t>پیشبینی هایی </a:t>
            </a:r>
            <a:r>
              <a:rPr lang="fa-IR" dirty="0">
                <a:solidFill>
                  <a:srgbClr val="000000"/>
                </a:solidFill>
                <a:latin typeface="B Lotus" panose="00000400000000000000" pitchFamily="2" charset="-78"/>
                <a:cs typeface="2  Zar" panose="00000400000000000000" pitchFamily="2" charset="-78"/>
              </a:rPr>
              <a:t>بدون </a:t>
            </a:r>
            <a:r>
              <a:rPr lang="fa-IR" dirty="0" smtClean="0">
                <a:solidFill>
                  <a:srgbClr val="000000"/>
                </a:solidFill>
                <a:latin typeface="B Lotus" panose="00000400000000000000" pitchFamily="2" charset="-78"/>
                <a:cs typeface="2  Zar" panose="00000400000000000000" pitchFamily="2" charset="-78"/>
              </a:rPr>
              <a:t>شگفتی میگردند</a:t>
            </a:r>
            <a:r>
              <a:rPr lang="fa-IR" dirty="0">
                <a:solidFill>
                  <a:srgbClr val="000000"/>
                </a:solidFill>
                <a:latin typeface="B Lotus" panose="00000400000000000000" pitchFamily="2" charset="-78"/>
                <a:cs typeface="2  Zar" panose="00000400000000000000" pitchFamily="2" charset="-78"/>
              </a:rPr>
              <a:t>، که در امور واقعی</a:t>
            </a:r>
            <a:br>
              <a:rPr lang="fa-IR" dirty="0">
                <a:solidFill>
                  <a:srgbClr val="000000"/>
                </a:solidFill>
                <a:latin typeface="B Lotus" panose="00000400000000000000" pitchFamily="2" charset="-78"/>
                <a:cs typeface="2  Zar" panose="00000400000000000000" pitchFamily="2" charset="-78"/>
              </a:rPr>
            </a:br>
            <a:r>
              <a:rPr lang="fa-IR" dirty="0">
                <a:solidFill>
                  <a:srgbClr val="000000"/>
                </a:solidFill>
                <a:latin typeface="B Lotus" panose="00000400000000000000" pitchFamily="2" charset="-78"/>
                <a:cs typeface="2  Zar" panose="00000400000000000000" pitchFamily="2" charset="-78"/>
              </a:rPr>
              <a:t>غیرمحتمل </a:t>
            </a:r>
            <a:r>
              <a:rPr lang="fa-IR" dirty="0" smtClean="0">
                <a:solidFill>
                  <a:srgbClr val="000000"/>
                </a:solidFill>
                <a:latin typeface="B Lotus" panose="00000400000000000000" pitchFamily="2" charset="-78"/>
                <a:cs typeface="2  Zar" panose="00000400000000000000" pitchFamily="2" charset="-78"/>
              </a:rPr>
              <a:t>هستند. </a:t>
            </a:r>
            <a:r>
              <a:rPr lang="fa-IR" dirty="0">
                <a:solidFill>
                  <a:srgbClr val="000000"/>
                </a:solidFill>
                <a:latin typeface="B Lotus" panose="00000400000000000000" pitchFamily="2" charset="-78"/>
                <a:cs typeface="B Lotus" panose="00000400000000000000" pitchFamily="2" charset="-78"/>
              </a:rPr>
              <a:t/>
            </a:r>
            <a:br>
              <a:rPr lang="fa-IR" dirty="0">
                <a:solidFill>
                  <a:srgbClr val="000000"/>
                </a:solidFill>
                <a:latin typeface="B Lotus" panose="00000400000000000000" pitchFamily="2" charset="-78"/>
                <a:cs typeface="B Lotus" panose="00000400000000000000" pitchFamily="2" charset="-78"/>
              </a:rPr>
            </a:br>
            <a:r>
              <a:rPr lang="fa-IR" sz="2000" dirty="0" smtClean="0"/>
              <a:t/>
            </a:r>
            <a:br>
              <a:rPr lang="fa-IR" sz="2000" dirty="0" smtClean="0"/>
            </a:br>
            <a:endParaRPr lang="en-US" sz="2000" dirty="0"/>
          </a:p>
        </p:txBody>
      </p:sp>
    </p:spTree>
    <p:extLst>
      <p:ext uri="{BB962C8B-B14F-4D97-AF65-F5344CB8AC3E}">
        <p14:creationId xmlns:p14="http://schemas.microsoft.com/office/powerpoint/2010/main" val="4005364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a:bodyPr>
          <a:lstStyle/>
          <a:p>
            <a:r>
              <a:rPr lang="fa-IR" sz="4000" dirty="0" smtClean="0">
                <a:solidFill>
                  <a:srgbClr val="00B0F0"/>
                </a:solidFill>
                <a:latin typeface="0SM Titr" panose="020B0804020202020204" pitchFamily="34" charset="0"/>
                <a:cs typeface="0SM Titr" panose="020B0804020202020204" pitchFamily="34" charset="0"/>
              </a:rPr>
              <a:t>تعریف</a:t>
            </a:r>
            <a:endParaRPr lang="en-US" sz="4000" dirty="0">
              <a:solidFill>
                <a:srgbClr val="00B0F0"/>
              </a:solidFill>
              <a:latin typeface="0SM Titr" panose="020B0804020202020204" pitchFamily="34" charset="0"/>
              <a:cs typeface="0SM Titr" panose="020B0804020202020204" pitchFamily="34" charset="0"/>
            </a:endParaRPr>
          </a:p>
        </p:txBody>
      </p:sp>
      <p:sp>
        <p:nvSpPr>
          <p:cNvPr id="3" name="Subtitle 2"/>
          <p:cNvSpPr>
            <a:spLocks noGrp="1"/>
          </p:cNvSpPr>
          <p:nvPr>
            <p:ph type="subTitle" idx="1"/>
          </p:nvPr>
        </p:nvSpPr>
        <p:spPr>
          <a:xfrm>
            <a:off x="600363" y="1006765"/>
            <a:ext cx="11102109" cy="5514108"/>
          </a:xfrm>
        </p:spPr>
        <p:txBody>
          <a:bodyPr>
            <a:noAutofit/>
          </a:bodyPr>
          <a:lstStyle/>
          <a:p>
            <a:pPr marL="342900" indent="-342900" algn="r" rtl="1">
              <a:buFont typeface="Arial" panose="020B0604020202020204" pitchFamily="34" charset="0"/>
              <a:buChar char="•"/>
            </a:pPr>
            <a:endParaRPr lang="fa-IR" sz="1800" dirty="0" smtClean="0">
              <a:solidFill>
                <a:srgbClr val="000000"/>
              </a:solidFill>
              <a:latin typeface="B Lotus" panose="00000400000000000000" pitchFamily="2" charset="-78"/>
              <a:cs typeface="2  Zar" panose="00000400000000000000" pitchFamily="2" charset="-78"/>
            </a:endParaRPr>
          </a:p>
          <a:p>
            <a:pPr marL="342900" indent="-342900" algn="r" rtl="1">
              <a:buFont typeface="Arial" panose="020B0604020202020204" pitchFamily="34" charset="0"/>
              <a:buChar char="•"/>
            </a:pPr>
            <a:r>
              <a:rPr lang="fa-IR" sz="1800" dirty="0" smtClean="0">
                <a:effectLst/>
                <a:cs typeface="2  Zar" panose="00000400000000000000" pitchFamily="2" charset="-78"/>
              </a:rPr>
              <a:t>روند: تغییرات منظم و پیوسته داده ها در بستر زمان</a:t>
            </a:r>
          </a:p>
          <a:p>
            <a:pPr marL="342900" indent="-342900" algn="r" rtl="1">
              <a:buFont typeface="Arial" panose="020B0604020202020204" pitchFamily="34" charset="0"/>
              <a:buChar char="•"/>
            </a:pPr>
            <a:r>
              <a:rPr lang="fa-IR" sz="1800" dirty="0" smtClean="0">
                <a:effectLst/>
                <a:cs typeface="2  Zar" panose="00000400000000000000" pitchFamily="2" charset="-78"/>
              </a:rPr>
              <a:t>روند در آینده‌پژوهی: «</a:t>
            </a:r>
            <a:r>
              <a:rPr lang="fa-IR" sz="1800" dirty="0" smtClean="0">
                <a:solidFill>
                  <a:srgbClr val="00B0F0"/>
                </a:solidFill>
                <a:effectLst/>
                <a:cs typeface="2  Zar" panose="00000400000000000000" pitchFamily="2" charset="-78"/>
              </a:rPr>
              <a:t>الگوی ذهنی از روابط بین رویدادها که جهت‌گیری آینده را نشان می‌دهد</a:t>
            </a:r>
            <a:r>
              <a:rPr lang="fa-IR" sz="1800" dirty="0" smtClean="0">
                <a:effectLst/>
                <a:cs typeface="2  Zar" panose="00000400000000000000" pitchFamily="2" charset="-78"/>
              </a:rPr>
              <a:t>». حتی اگر </a:t>
            </a:r>
            <a:r>
              <a:rPr lang="fa-IR" sz="1800" dirty="0" smtClean="0">
                <a:solidFill>
                  <a:srgbClr val="00B0F0"/>
                </a:solidFill>
                <a:effectLst/>
                <a:cs typeface="2  Zar" panose="00000400000000000000" pitchFamily="2" charset="-78"/>
              </a:rPr>
              <a:t>رویدادها عینی </a:t>
            </a:r>
            <a:r>
              <a:rPr lang="fa-IR" sz="1800" dirty="0" smtClean="0">
                <a:effectLst/>
                <a:cs typeface="2  Zar" panose="00000400000000000000" pitchFamily="2" charset="-78"/>
              </a:rPr>
              <a:t>یا برخاسته از پدیده‌های عینی باشند، </a:t>
            </a:r>
            <a:r>
              <a:rPr lang="fa-IR" sz="1800" dirty="0" smtClean="0">
                <a:solidFill>
                  <a:srgbClr val="00B0F0"/>
                </a:solidFill>
                <a:effectLst/>
                <a:cs typeface="2  Zar" panose="00000400000000000000" pitchFamily="2" charset="-78"/>
              </a:rPr>
              <a:t>روندها ذهنی </a:t>
            </a:r>
            <a:r>
              <a:rPr lang="fa-IR" sz="1800" dirty="0" smtClean="0">
                <a:effectLst/>
                <a:cs typeface="2  Zar" panose="00000400000000000000" pitchFamily="2" charset="-78"/>
              </a:rPr>
              <a:t>هستند. روندها </a:t>
            </a:r>
            <a:r>
              <a:rPr lang="fa-IR" sz="1800" dirty="0" smtClean="0">
                <a:solidFill>
                  <a:srgbClr val="00B0F0"/>
                </a:solidFill>
                <a:effectLst/>
                <a:cs typeface="2  Zar" panose="00000400000000000000" pitchFamily="2" charset="-78"/>
              </a:rPr>
              <a:t>استنباط پژوهشگر </a:t>
            </a:r>
            <a:r>
              <a:rPr lang="fa-IR" sz="1800" dirty="0" smtClean="0">
                <a:effectLst/>
                <a:cs typeface="2  Zar" panose="00000400000000000000" pitchFamily="2" charset="-78"/>
              </a:rPr>
              <a:t>از رابطه بین رویدادها و منطق تغییرات به شمار می آیند، پس قابل عینی‌سازی و کشف نیستند و مشروط به تداوم روند، شکل رویدادهای آتی برون‌یابی می‌شود.</a:t>
            </a:r>
            <a:r>
              <a:rPr lang="fa-IR" sz="1800" dirty="0" smtClean="0">
                <a:cs typeface="2  Zar" panose="00000400000000000000" pitchFamily="2" charset="-78"/>
              </a:rPr>
              <a:t> </a:t>
            </a:r>
          </a:p>
          <a:p>
            <a:pPr marL="342900" indent="-342900" algn="r" rtl="1">
              <a:buFont typeface="Arial" panose="020B0604020202020204" pitchFamily="34" charset="0"/>
              <a:buChar char="•"/>
            </a:pPr>
            <a:r>
              <a:rPr lang="fa-IR" sz="1800" dirty="0" smtClean="0">
                <a:effectLst/>
                <a:cs typeface="2  Zar" panose="00000400000000000000" pitchFamily="2" charset="-78"/>
              </a:rPr>
              <a:t>روند به شکلی که تعریف شد، ارتباط تنگاتنگی با پدیده‌های کیفی دارد. حتی اگر خود روندها، کاملاً کمّی باشند، تحلیل آن‌ها نمی‌تواند صد درصد کمّی باشد، زیرا عوامل کیفی بر آن‌ها اثر می‌گذارند و پیامدهای کیفی برای روند قابل تصور است.</a:t>
            </a:r>
          </a:p>
          <a:p>
            <a:pPr marL="342900" indent="-342900" algn="r" rtl="1">
              <a:buFont typeface="Arial" panose="020B0604020202020204" pitchFamily="34" charset="0"/>
              <a:buChar char="•"/>
            </a:pPr>
            <a:endParaRPr lang="fa-IR" sz="1800" dirty="0" smtClean="0">
              <a:cs typeface="2  Zar" panose="00000400000000000000" pitchFamily="2" charset="-78"/>
            </a:endParaRPr>
          </a:p>
          <a:p>
            <a:pPr marL="342900" indent="-342900" algn="r" rtl="1">
              <a:buFont typeface="Arial" panose="020B0604020202020204" pitchFamily="34" charset="0"/>
              <a:buChar char="•"/>
            </a:pPr>
            <a:r>
              <a:rPr lang="fa-IR" sz="1800" dirty="0" smtClean="0">
                <a:effectLst/>
                <a:cs typeface="2  Zar" panose="00000400000000000000" pitchFamily="2" charset="-78"/>
              </a:rPr>
              <a:t>روندپژوهی «پژوهش به منظور استنباط، توصیف، تحلیل و جهت‌دهی روندها برای ساختن آینده مطلوب» است. جنس فعالیت و هدف روندپژوهی مطابق با درون‌مایه و اهداف آینده‌پژوهی است.</a:t>
            </a:r>
            <a:endParaRPr lang="fa-IR" sz="1800" dirty="0" smtClean="0">
              <a:cs typeface="2  Zar" panose="00000400000000000000" pitchFamily="2" charset="-78"/>
            </a:endParaRPr>
          </a:p>
          <a:p>
            <a:pPr marL="342900" indent="-342900" algn="r" rtl="1">
              <a:buFont typeface="Arial" panose="020B0604020202020204" pitchFamily="34" charset="0"/>
              <a:buChar char="•"/>
            </a:pPr>
            <a:r>
              <a:rPr lang="fa-IR" sz="1800" dirty="0" smtClean="0">
                <a:solidFill>
                  <a:srgbClr val="000000"/>
                </a:solidFill>
                <a:latin typeface="B Lotus" panose="00000400000000000000" pitchFamily="2" charset="-78"/>
                <a:cs typeface="2  Zar" panose="00000400000000000000" pitchFamily="2" charset="-78"/>
              </a:rPr>
              <a:t>روشِ تحلیلِ تأثیر </a:t>
            </a:r>
            <a:r>
              <a:rPr lang="fa-IR" sz="1800" dirty="0">
                <a:solidFill>
                  <a:srgbClr val="000000"/>
                </a:solidFill>
                <a:latin typeface="B Lotus" panose="00000400000000000000" pitchFamily="2" charset="-78"/>
                <a:cs typeface="2  Zar" panose="00000400000000000000" pitchFamily="2" charset="-78"/>
              </a:rPr>
              <a:t>بر روند، یک رویکرد ساده پیشبینی است که در آن </a:t>
            </a:r>
            <a:r>
              <a:rPr lang="fa-IR" sz="1800" dirty="0" smtClean="0">
                <a:solidFill>
                  <a:srgbClr val="000000"/>
                </a:solidFill>
                <a:latin typeface="B Lotus" panose="00000400000000000000" pitchFamily="2" charset="-78"/>
                <a:cs typeface="2  Zar" panose="00000400000000000000" pitchFamily="2" charset="-78"/>
              </a:rPr>
              <a:t>سری های </a:t>
            </a:r>
            <a:r>
              <a:rPr lang="fa-IR" sz="1800" dirty="0">
                <a:solidFill>
                  <a:srgbClr val="000000"/>
                </a:solidFill>
                <a:latin typeface="B Lotus" panose="00000400000000000000" pitchFamily="2" charset="-78"/>
                <a:cs typeface="2  Zar" panose="00000400000000000000" pitchFamily="2" charset="-78"/>
              </a:rPr>
              <a:t>زمانی بهبود داده شده است تا ادراکات </a:t>
            </a:r>
            <a:r>
              <a:rPr lang="fa-IR" sz="1800" dirty="0" smtClean="0">
                <a:solidFill>
                  <a:srgbClr val="000000"/>
                </a:solidFill>
                <a:latin typeface="B Lotus" panose="00000400000000000000" pitchFamily="2" charset="-78"/>
                <a:cs typeface="2  Zar" panose="00000400000000000000" pitchFamily="2" charset="-78"/>
              </a:rPr>
              <a:t>دربارۀ اینکه </a:t>
            </a:r>
            <a:r>
              <a:rPr lang="fa-IR" sz="1800" dirty="0">
                <a:solidFill>
                  <a:srgbClr val="000000"/>
                </a:solidFill>
                <a:latin typeface="B Lotus" panose="00000400000000000000" pitchFamily="2" charset="-78"/>
                <a:cs typeface="2  Zar" panose="00000400000000000000" pitchFamily="2" charset="-78"/>
              </a:rPr>
              <a:t>چگونه پیشامدهای آینده ممکن است نتایج برونیابی را تغییر </a:t>
            </a:r>
            <a:r>
              <a:rPr lang="fa-IR" sz="1800" dirty="0" smtClean="0">
                <a:solidFill>
                  <a:srgbClr val="000000"/>
                </a:solidFill>
                <a:latin typeface="B Lotus" panose="00000400000000000000" pitchFamily="2" charset="-78"/>
                <a:cs typeface="2  Zar" panose="00000400000000000000" pitchFamily="2" charset="-78"/>
              </a:rPr>
              <a:t>دهد در </a:t>
            </a:r>
            <a:r>
              <a:rPr lang="fa-IR" sz="1800" dirty="0">
                <a:solidFill>
                  <a:srgbClr val="000000"/>
                </a:solidFill>
                <a:latin typeface="B Lotus" panose="00000400000000000000" pitchFamily="2" charset="-78"/>
                <a:cs typeface="2  Zar" panose="00000400000000000000" pitchFamily="2" charset="-78"/>
              </a:rPr>
              <a:t>آن لحاظ گردیده است </a:t>
            </a:r>
            <a:r>
              <a:rPr lang="fa-IR" sz="1800" dirty="0" smtClean="0">
                <a:solidFill>
                  <a:srgbClr val="000000"/>
                </a:solidFill>
                <a:latin typeface="B Lotus" panose="00000400000000000000" pitchFamily="2" charset="-78"/>
                <a:cs typeface="2  Zar" panose="00000400000000000000" pitchFamily="2" charset="-78"/>
              </a:rPr>
              <a:t>(بدون </a:t>
            </a:r>
            <a:r>
              <a:rPr lang="fa-IR" sz="1800" dirty="0">
                <a:solidFill>
                  <a:srgbClr val="000000"/>
                </a:solidFill>
                <a:latin typeface="B Lotus" panose="00000400000000000000" pitchFamily="2" charset="-78"/>
                <a:cs typeface="2  Zar" panose="00000400000000000000" pitchFamily="2" charset="-78"/>
              </a:rPr>
              <a:t>این ادراکات </a:t>
            </a:r>
            <a:r>
              <a:rPr lang="fa-IR" sz="1800" dirty="0" smtClean="0">
                <a:solidFill>
                  <a:srgbClr val="000000"/>
                </a:solidFill>
                <a:latin typeface="B Lotus" panose="00000400000000000000" pitchFamily="2" charset="-78"/>
                <a:cs typeface="2  Zar" panose="00000400000000000000" pitchFamily="2" charset="-78"/>
              </a:rPr>
              <a:t>برونیابی رویداد </a:t>
            </a:r>
            <a:r>
              <a:rPr lang="fa-IR" sz="1800" dirty="0">
                <a:solidFill>
                  <a:srgbClr val="000000"/>
                </a:solidFill>
                <a:latin typeface="B Lotus" panose="00000400000000000000" pitchFamily="2" charset="-78"/>
                <a:cs typeface="2  Zar" panose="00000400000000000000" pitchFamily="2" charset="-78"/>
              </a:rPr>
              <a:t>هایی را ممکن است در آینده رخ دهد نادیده </a:t>
            </a:r>
            <a:r>
              <a:rPr lang="fa-IR" sz="1800" dirty="0" smtClean="0">
                <a:solidFill>
                  <a:srgbClr val="000000"/>
                </a:solidFill>
                <a:latin typeface="B Lotus" panose="00000400000000000000" pitchFamily="2" charset="-78"/>
                <a:cs typeface="2  Zar" panose="00000400000000000000" pitchFamily="2" charset="-78"/>
              </a:rPr>
              <a:t>میگیرد.) </a:t>
            </a:r>
          </a:p>
          <a:p>
            <a:pPr marL="342900" indent="-342900" algn="r" rtl="1">
              <a:buFont typeface="Arial" panose="020B0604020202020204" pitchFamily="34" charset="0"/>
              <a:buChar char="•"/>
            </a:pPr>
            <a:r>
              <a:rPr lang="fa-IR" sz="1800" dirty="0" smtClean="0">
                <a:solidFill>
                  <a:srgbClr val="000000"/>
                </a:solidFill>
                <a:latin typeface="B Lotus" panose="00000400000000000000" pitchFamily="2" charset="-78"/>
                <a:cs typeface="2  Zar" panose="00000400000000000000" pitchFamily="2" charset="-78"/>
              </a:rPr>
              <a:t>تحلیلِ تأثیر </a:t>
            </a:r>
            <a:r>
              <a:rPr lang="fa-IR" sz="1800" dirty="0">
                <a:solidFill>
                  <a:srgbClr val="000000"/>
                </a:solidFill>
                <a:latin typeface="B Lotus" panose="00000400000000000000" pitchFamily="2" charset="-78"/>
                <a:cs typeface="2  Zar" panose="00000400000000000000" pitchFamily="2" charset="-78"/>
              </a:rPr>
              <a:t>بر روند، یک روش پیشبینی است که اجازه </a:t>
            </a:r>
            <a:r>
              <a:rPr lang="fa-IR" sz="1800" dirty="0" smtClean="0">
                <a:solidFill>
                  <a:srgbClr val="000000"/>
                </a:solidFill>
                <a:latin typeface="B Lotus" panose="00000400000000000000" pitchFamily="2" charset="-78"/>
                <a:cs typeface="2  Zar" panose="00000400000000000000" pitchFamily="2" charset="-78"/>
              </a:rPr>
              <a:t>می دهد </a:t>
            </a:r>
            <a:r>
              <a:rPr lang="fa-IR" sz="1800" dirty="0">
                <a:solidFill>
                  <a:srgbClr val="000000"/>
                </a:solidFill>
                <a:latin typeface="B Lotus" panose="00000400000000000000" pitchFamily="2" charset="-78"/>
                <a:cs typeface="2  Zar" panose="00000400000000000000" pitchFamily="2" charset="-78"/>
              </a:rPr>
              <a:t>برونیابیِ روندهای تاریخی با در نظر گرفتن انتظاراتی در </a:t>
            </a:r>
            <a:r>
              <a:rPr lang="fa-IR" sz="1800" dirty="0" smtClean="0">
                <a:solidFill>
                  <a:srgbClr val="000000"/>
                </a:solidFill>
                <a:latin typeface="B Lotus" panose="00000400000000000000" pitchFamily="2" charset="-78"/>
                <a:cs typeface="2  Zar" panose="00000400000000000000" pitchFamily="2" charset="-78"/>
              </a:rPr>
              <a:t>مورد رویدادهای </a:t>
            </a:r>
            <a:r>
              <a:rPr lang="fa-IR" sz="1800" dirty="0">
                <a:solidFill>
                  <a:srgbClr val="000000"/>
                </a:solidFill>
                <a:latin typeface="B Lotus" panose="00000400000000000000" pitchFamily="2" charset="-78"/>
                <a:cs typeface="2  Zar" panose="00000400000000000000" pitchFamily="2" charset="-78"/>
              </a:rPr>
              <a:t>آینده بهبود یابد. </a:t>
            </a:r>
            <a:r>
              <a:rPr lang="fa-IR" sz="1800" dirty="0" smtClean="0">
                <a:solidFill>
                  <a:srgbClr val="000000"/>
                </a:solidFill>
                <a:latin typeface="B Lotus" panose="00000400000000000000" pitchFamily="2" charset="-78"/>
                <a:cs typeface="2  Zar" panose="00000400000000000000" pitchFamily="2" charset="-78"/>
              </a:rPr>
              <a:t>به عنوان </a:t>
            </a:r>
            <a:r>
              <a:rPr lang="fa-IR" sz="1800" dirty="0">
                <a:solidFill>
                  <a:srgbClr val="000000"/>
                </a:solidFill>
                <a:latin typeface="B Lotus" panose="00000400000000000000" pitchFamily="2" charset="-78"/>
                <a:cs typeface="2  Zar" panose="00000400000000000000" pitchFamily="2" charset="-78"/>
              </a:rPr>
              <a:t>مثال یک مدیر را در نظر بگیرید که به بررسی قیمت مواد خام خریداری شده از </a:t>
            </a:r>
            <a:r>
              <a:rPr lang="fa-IR" sz="1800" dirty="0" smtClean="0">
                <a:solidFill>
                  <a:srgbClr val="000000"/>
                </a:solidFill>
                <a:latin typeface="B Lotus" panose="00000400000000000000" pitchFamily="2" charset="-78"/>
                <a:cs typeface="2  Zar" panose="00000400000000000000" pitchFamily="2" charset="-78"/>
              </a:rPr>
              <a:t>کشورهای خارجی علاقه مند </a:t>
            </a:r>
            <a:r>
              <a:rPr lang="fa-IR" sz="1800" dirty="0">
                <a:solidFill>
                  <a:srgbClr val="000000"/>
                </a:solidFill>
                <a:latin typeface="B Lotus" panose="00000400000000000000" pitchFamily="2" charset="-78"/>
                <a:cs typeface="2  Zar" panose="00000400000000000000" pitchFamily="2" charset="-78"/>
              </a:rPr>
              <a:t>است، مطمئناً برونیابی </a:t>
            </a:r>
            <a:r>
              <a:rPr lang="fa-IR" sz="1800" dirty="0" smtClean="0">
                <a:solidFill>
                  <a:srgbClr val="000000"/>
                </a:solidFill>
                <a:latin typeface="B Lotus" panose="00000400000000000000" pitchFamily="2" charset="-78"/>
                <a:cs typeface="2  Zar" panose="00000400000000000000" pitchFamily="2" charset="-78"/>
              </a:rPr>
              <a:t>داده های </a:t>
            </a:r>
            <a:r>
              <a:rPr lang="fa-IR" sz="1800" dirty="0">
                <a:solidFill>
                  <a:srgbClr val="000000"/>
                </a:solidFill>
                <a:latin typeface="B Lotus" panose="00000400000000000000" pitchFamily="2" charset="-78"/>
                <a:cs typeface="2  Zar" panose="00000400000000000000" pitchFamily="2" charset="-78"/>
              </a:rPr>
              <a:t>تاریخی موجود </a:t>
            </a:r>
            <a:r>
              <a:rPr lang="fa-IR" sz="1800" dirty="0" smtClean="0">
                <a:solidFill>
                  <a:srgbClr val="000000"/>
                </a:solidFill>
                <a:latin typeface="B Lotus" panose="00000400000000000000" pitchFamily="2" charset="-78"/>
                <a:cs typeface="2  Zar" panose="00000400000000000000" pitchFamily="2" charset="-78"/>
              </a:rPr>
              <a:t>می تواند </a:t>
            </a:r>
            <a:r>
              <a:rPr lang="fa-IR" sz="1800" dirty="0">
                <a:solidFill>
                  <a:srgbClr val="000000"/>
                </a:solidFill>
                <a:latin typeface="B Lotus" panose="00000400000000000000" pitchFamily="2" charset="-78"/>
                <a:cs typeface="2  Zar" panose="00000400000000000000" pitchFamily="2" charset="-78"/>
              </a:rPr>
              <a:t>برای پیشبینی بکار رود، اما ممکن است مدیر مذکور احساس نماید اقتضائات بسیاری وجود دارد که نتیجه بدست آمده از برونیابی روند گذشته را غیرواقعی </a:t>
            </a:r>
            <a:r>
              <a:rPr lang="fa-IR" sz="1800" dirty="0" smtClean="0">
                <a:solidFill>
                  <a:srgbClr val="000000"/>
                </a:solidFill>
                <a:latin typeface="B Lotus" panose="00000400000000000000" pitchFamily="2" charset="-78"/>
                <a:cs typeface="2  Zar" panose="00000400000000000000" pitchFamily="2" charset="-78"/>
              </a:rPr>
              <a:t>می سازد</a:t>
            </a:r>
            <a:r>
              <a:rPr lang="fa-IR" sz="1800" dirty="0">
                <a:solidFill>
                  <a:srgbClr val="000000"/>
                </a:solidFill>
                <a:latin typeface="B Lotus" panose="00000400000000000000" pitchFamily="2" charset="-78"/>
                <a:cs typeface="2  Zar" panose="00000400000000000000" pitchFamily="2" charset="-78"/>
              </a:rPr>
              <a:t>. </a:t>
            </a:r>
            <a:r>
              <a:rPr lang="fa-IR" sz="1800" dirty="0" smtClean="0">
                <a:solidFill>
                  <a:srgbClr val="000000"/>
                </a:solidFill>
                <a:latin typeface="B Lotus" panose="00000400000000000000" pitchFamily="2" charset="-78"/>
                <a:cs typeface="2  Zar" panose="00000400000000000000" pitchFamily="2" charset="-78"/>
              </a:rPr>
              <a:t>تحلیلِ تأثیر </a:t>
            </a:r>
            <a:r>
              <a:rPr lang="fa-IR" sz="1800" dirty="0">
                <a:solidFill>
                  <a:srgbClr val="000000"/>
                </a:solidFill>
                <a:latin typeface="B Lotus" panose="00000400000000000000" pitchFamily="2" charset="-78"/>
                <a:cs typeface="2  Zar" panose="00000400000000000000" pitchFamily="2" charset="-78"/>
              </a:rPr>
              <a:t>بر روند روشی است که نتایج رخ دادهای آتی را بر این روند بررسی می </a:t>
            </a:r>
            <a:r>
              <a:rPr lang="fa-IR" sz="1800" dirty="0" smtClean="0">
                <a:solidFill>
                  <a:srgbClr val="000000"/>
                </a:solidFill>
                <a:latin typeface="B Lotus" panose="00000400000000000000" pitchFamily="2" charset="-78"/>
                <a:cs typeface="2  Zar" panose="00000400000000000000" pitchFamily="2" charset="-78"/>
              </a:rPr>
              <a:t>نماید. </a:t>
            </a:r>
            <a:endParaRPr lang="en-US" sz="1800" dirty="0">
              <a:cs typeface="2  Zar" panose="00000400000000000000" pitchFamily="2" charset="-78"/>
            </a:endParaRPr>
          </a:p>
        </p:txBody>
      </p:sp>
    </p:spTree>
    <p:extLst>
      <p:ext uri="{BB962C8B-B14F-4D97-AF65-F5344CB8AC3E}">
        <p14:creationId xmlns:p14="http://schemas.microsoft.com/office/powerpoint/2010/main" val="3126258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a:bodyPr>
          <a:lstStyle/>
          <a:p>
            <a:pPr rtl="1"/>
            <a:r>
              <a:rPr lang="fa-IR" sz="4000" dirty="0" smtClean="0">
                <a:solidFill>
                  <a:srgbClr val="00B0F0"/>
                </a:solidFill>
                <a:latin typeface="0SM Titr" panose="020B0804020202020204" pitchFamily="34" charset="0"/>
                <a:cs typeface="0SM Titr" panose="020B0804020202020204" pitchFamily="34" charset="0"/>
              </a:rPr>
              <a:t>چگونگی اجرای روش</a:t>
            </a:r>
            <a:endParaRPr lang="en-US" sz="4000" dirty="0">
              <a:solidFill>
                <a:srgbClr val="00B0F0"/>
              </a:solidFill>
              <a:latin typeface="0SM Titr" panose="020B0804020202020204" pitchFamily="34" charset="0"/>
              <a:cs typeface="0SM Titr" panose="020B0804020202020204" pitchFamily="34" charset="0"/>
            </a:endParaRPr>
          </a:p>
        </p:txBody>
      </p:sp>
      <p:sp>
        <p:nvSpPr>
          <p:cNvPr id="3" name="Subtitle 2"/>
          <p:cNvSpPr>
            <a:spLocks noGrp="1"/>
          </p:cNvSpPr>
          <p:nvPr>
            <p:ph type="subTitle" idx="1"/>
          </p:nvPr>
        </p:nvSpPr>
        <p:spPr>
          <a:xfrm>
            <a:off x="600363" y="1006765"/>
            <a:ext cx="11102109" cy="5301672"/>
          </a:xfrm>
        </p:spPr>
        <p:txBody>
          <a:bodyPr>
            <a:noAutofit/>
          </a:bodyPr>
          <a:lstStyle/>
          <a:p>
            <a:pPr marL="342900" indent="-342900" algn="r" rtl="1">
              <a:lnSpc>
                <a:spcPct val="150000"/>
              </a:lnSpc>
              <a:buFont typeface="Arial" panose="020B0604020202020204" pitchFamily="34" charset="0"/>
              <a:buChar char="•"/>
            </a:pPr>
            <a:r>
              <a:rPr lang="fa-IR" sz="1800" dirty="0" smtClean="0">
                <a:cs typeface="2  Zar" panose="00000400000000000000" pitchFamily="2" charset="-78"/>
              </a:rPr>
              <a:t>روشِ تحلیلِ تأثیر بر روند، روشی نظاممند برای </a:t>
            </a:r>
            <a:r>
              <a:rPr lang="fa-IR" sz="1800" dirty="0" smtClean="0">
                <a:solidFill>
                  <a:srgbClr val="00B0F0"/>
                </a:solidFill>
                <a:cs typeface="2  Zar" panose="00000400000000000000" pitchFamily="2" charset="-78"/>
              </a:rPr>
              <a:t>ترکیب نمودن برونیابی های بدون- شگفتی </a:t>
            </a:r>
            <a:r>
              <a:rPr lang="fa-IR" sz="1800" dirty="0" smtClean="0">
                <a:cs typeface="2  Zar" panose="00000400000000000000" pitchFamily="2" charset="-78"/>
              </a:rPr>
              <a:t>(برون یابی هایی که در آنها رویدادهای جدید و غیرمعمول در نظر گرفته نمی شود) با </a:t>
            </a:r>
            <a:r>
              <a:rPr lang="fa-IR" sz="1800" dirty="0" smtClean="0">
                <a:solidFill>
                  <a:srgbClr val="00B0F0"/>
                </a:solidFill>
                <a:cs typeface="2  Zar" panose="00000400000000000000" pitchFamily="2" charset="-78"/>
              </a:rPr>
              <a:t>نظرات خبرگان </a:t>
            </a:r>
            <a:r>
              <a:rPr lang="fa-IR" sz="1800" dirty="0" smtClean="0">
                <a:cs typeface="2  Zar" panose="00000400000000000000" pitchFamily="2" charset="-78"/>
              </a:rPr>
              <a:t>درباره احتمالات و مقدارِتاثیرگذاریِ برگزیده ای از رویدادهای آینده است. </a:t>
            </a:r>
          </a:p>
          <a:p>
            <a:pPr marL="342900" indent="-342900" algn="r" rtl="1">
              <a:lnSpc>
                <a:spcPct val="150000"/>
              </a:lnSpc>
              <a:buFont typeface="Arial" panose="020B0604020202020204" pitchFamily="34" charset="0"/>
              <a:buChar char="•"/>
            </a:pPr>
            <a:r>
              <a:rPr lang="fa-IR" sz="1800" dirty="0" smtClean="0">
                <a:cs typeface="2  Zar" panose="00000400000000000000" pitchFamily="2" charset="-78"/>
              </a:rPr>
              <a:t>در </a:t>
            </a:r>
            <a:r>
              <a:rPr lang="fa-IR" sz="1800" dirty="0">
                <a:cs typeface="2  Zar" panose="00000400000000000000" pitchFamily="2" charset="-78"/>
              </a:rPr>
              <a:t>این روش دو گام اساسی وجود دارد:</a:t>
            </a:r>
            <a:br>
              <a:rPr lang="fa-IR" sz="1800" dirty="0">
                <a:cs typeface="2  Zar" panose="00000400000000000000" pitchFamily="2" charset="-78"/>
              </a:rPr>
            </a:br>
            <a:r>
              <a:rPr lang="fa-IR" sz="1800" dirty="0" smtClean="0">
                <a:cs typeface="2  Zar" panose="00000400000000000000" pitchFamily="2" charset="-78"/>
              </a:rPr>
              <a:t>1) برای </a:t>
            </a:r>
            <a:r>
              <a:rPr lang="fa-IR" sz="1800" dirty="0">
                <a:cs typeface="2  Zar" panose="00000400000000000000" pitchFamily="2" charset="-78"/>
              </a:rPr>
              <a:t>محاسبه روند آینده، با فرض اینکه </a:t>
            </a:r>
            <a:r>
              <a:rPr lang="fa-IR" sz="1800" dirty="0">
                <a:solidFill>
                  <a:srgbClr val="00B0F0"/>
                </a:solidFill>
                <a:cs typeface="2  Zar" panose="00000400000000000000" pitchFamily="2" charset="-78"/>
              </a:rPr>
              <a:t>هیچ رویداد بدون سابقه ای رخ نخواهد داد </a:t>
            </a:r>
            <a:r>
              <a:rPr lang="fa-IR" sz="1800" dirty="0">
                <a:cs typeface="2  Zar" panose="00000400000000000000" pitchFamily="2" charset="-78"/>
              </a:rPr>
              <a:t>بر اساس داده های تاریخی </a:t>
            </a:r>
            <a:r>
              <a:rPr lang="fa-IR" sz="1800" dirty="0" smtClean="0">
                <a:cs typeface="2  Zar" panose="00000400000000000000" pitchFamily="2" charset="-78"/>
              </a:rPr>
              <a:t>یک منحنی </a:t>
            </a:r>
            <a:r>
              <a:rPr lang="fa-IR" sz="1800" dirty="0">
                <a:cs typeface="2  Zar" panose="00000400000000000000" pitchFamily="2" charset="-78"/>
              </a:rPr>
              <a:t>رسم می گردد؛ </a:t>
            </a:r>
            <a:br>
              <a:rPr lang="fa-IR" sz="1800" dirty="0">
                <a:cs typeface="2  Zar" panose="00000400000000000000" pitchFamily="2" charset="-78"/>
              </a:rPr>
            </a:br>
            <a:r>
              <a:rPr lang="fa-IR" sz="1800" dirty="0" smtClean="0">
                <a:cs typeface="2  Zar" panose="00000400000000000000" pitchFamily="2" charset="-78"/>
              </a:rPr>
              <a:t>2) برای </a:t>
            </a:r>
            <a:r>
              <a:rPr lang="fa-IR" sz="1800" dirty="0">
                <a:cs typeface="2  Zar" panose="00000400000000000000" pitchFamily="2" charset="-78"/>
              </a:rPr>
              <a:t>شناسایی مجموعه ای از رویدادها که اگر رخ دهند می توانند باعث انحراف برونیابیِ دادهای تاریخی شوند، از </a:t>
            </a:r>
            <a:r>
              <a:rPr lang="fa-IR" sz="1800" dirty="0" smtClean="0">
                <a:cs typeface="2  Zar" panose="00000400000000000000" pitchFamily="2" charset="-78"/>
              </a:rPr>
              <a:t>نظر خبرگان (</a:t>
            </a:r>
            <a:r>
              <a:rPr lang="fa-IR" sz="1800" b="1" i="0" dirty="0" smtClean="0">
                <a:solidFill>
                  <a:srgbClr val="000000"/>
                </a:solidFill>
                <a:effectLst/>
                <a:latin typeface="B Lotus" panose="00000400000000000000" pitchFamily="2" charset="-78"/>
                <a:cs typeface="B Lotus" panose="00000400000000000000" pitchFamily="2" charset="-78"/>
              </a:rPr>
              <a:t>نظرات و پندارها</a:t>
            </a:r>
            <a:r>
              <a:rPr lang="fa-IR" sz="1800" dirty="0" smtClean="0">
                <a:cs typeface="2  Zar" panose="00000400000000000000" pitchFamily="2" charset="-78"/>
              </a:rPr>
              <a:t>) </a:t>
            </a:r>
            <a:r>
              <a:rPr lang="fa-IR" sz="1800" dirty="0">
                <a:cs typeface="2  Zar" panose="00000400000000000000" pitchFamily="2" charset="-78"/>
              </a:rPr>
              <a:t>استفاده می شود. برای هر یک از رویدادهای شناسایی شده، خبرگان نظرشان را در موردِ ذیل نیز باید بیان کنند</a:t>
            </a:r>
            <a:r>
              <a:rPr lang="fa-IR" sz="1800" dirty="0" smtClean="0">
                <a:cs typeface="2  Zar" panose="00000400000000000000" pitchFamily="2" charset="-78"/>
              </a:rPr>
              <a:t>:</a:t>
            </a:r>
            <a:r>
              <a:rPr lang="fa-IR" sz="1800" dirty="0">
                <a:cs typeface="2  Zar" panose="00000400000000000000" pitchFamily="2" charset="-78"/>
              </a:rPr>
              <a:t/>
            </a:r>
            <a:br>
              <a:rPr lang="fa-IR" sz="1800" dirty="0">
                <a:cs typeface="2  Zar" panose="00000400000000000000" pitchFamily="2" charset="-78"/>
              </a:rPr>
            </a:br>
            <a:r>
              <a:rPr lang="fa-IR" sz="1800" dirty="0" smtClean="0">
                <a:cs typeface="2  Zar" panose="00000400000000000000" pitchFamily="2" charset="-78"/>
              </a:rPr>
              <a:t>		</a:t>
            </a:r>
            <a:r>
              <a:rPr lang="fa-IR" sz="2000" b="1" dirty="0" smtClean="0">
                <a:cs typeface="2  Zar" panose="00000400000000000000" pitchFamily="2" charset="-78"/>
              </a:rPr>
              <a:t>الف</a:t>
            </a:r>
            <a:r>
              <a:rPr lang="fa-IR" sz="2000" b="1" dirty="0">
                <a:cs typeface="2  Zar" panose="00000400000000000000" pitchFamily="2" charset="-78"/>
              </a:rPr>
              <a:t>. احتمال وقوع رویداد، به عنوان تابعی از زمان</a:t>
            </a:r>
            <a:br>
              <a:rPr lang="fa-IR" sz="2000" b="1" dirty="0">
                <a:cs typeface="2  Zar" panose="00000400000000000000" pitchFamily="2" charset="-78"/>
              </a:rPr>
            </a:br>
            <a:r>
              <a:rPr lang="fa-IR" sz="2000" b="1" dirty="0" smtClean="0">
                <a:cs typeface="2  Zar" panose="00000400000000000000" pitchFamily="2" charset="-78"/>
              </a:rPr>
              <a:t>		ب</a:t>
            </a:r>
            <a:r>
              <a:rPr lang="fa-IR" sz="2000" b="1" dirty="0">
                <a:cs typeface="2  Zar" panose="00000400000000000000" pitchFamily="2" charset="-78"/>
              </a:rPr>
              <a:t>. میزان تاثیر آن رویداد بر روند آتی </a:t>
            </a:r>
            <a:endParaRPr lang="fa-IR" sz="1800" dirty="0"/>
          </a:p>
          <a:p>
            <a:pPr algn="just" rtl="1">
              <a:lnSpc>
                <a:spcPct val="150000"/>
              </a:lnSpc>
            </a:pPr>
            <a:r>
              <a:rPr lang="fa-IR" sz="1800" b="0" i="0" dirty="0" smtClean="0">
                <a:solidFill>
                  <a:srgbClr val="000000"/>
                </a:solidFill>
                <a:effectLst/>
                <a:latin typeface="B Lotus" panose="00000400000000000000" pitchFamily="2" charset="-78"/>
                <a:cs typeface="B Lotus" panose="00000400000000000000" pitchFamily="2" charset="-78"/>
              </a:rPr>
              <a:t>در این گام برونیابی بدون- شگفتی با در نظر گرفتن </a:t>
            </a:r>
            <a:r>
              <a:rPr lang="fa-IR" sz="1800" b="0" i="0" dirty="0" smtClean="0">
                <a:solidFill>
                  <a:srgbClr val="00B0F0"/>
                </a:solidFill>
                <a:effectLst/>
                <a:latin typeface="B Lotus" panose="00000400000000000000" pitchFamily="2" charset="-78"/>
                <a:cs typeface="B Lotus" panose="00000400000000000000" pitchFamily="2" charset="-78"/>
              </a:rPr>
              <a:t>رویدادهای آینده بدونِ سابقه غیرمنتظرۀ مهم </a:t>
            </a:r>
            <a:r>
              <a:rPr lang="fa-IR" sz="1800" b="0" i="0" dirty="0" smtClean="0">
                <a:solidFill>
                  <a:srgbClr val="000000"/>
                </a:solidFill>
                <a:effectLst/>
                <a:latin typeface="B Lotus" panose="00000400000000000000" pitchFamily="2" charset="-78"/>
                <a:cs typeface="B Lotus" panose="00000400000000000000" pitchFamily="2" charset="-78"/>
              </a:rPr>
              <a:t>بهبود داده می شود. در ابتدا فهرستی از این رویدادها آماده می شود. رویدادهای این فهرست باید باورپذیر، به طور بالقوه دارای تاثیر قوی و در بازنگری قابل تایید </a:t>
            </a:r>
            <a:r>
              <a:rPr lang="fa-IR" sz="1050" b="0" i="0" dirty="0" smtClean="0">
                <a:solidFill>
                  <a:srgbClr val="000000"/>
                </a:solidFill>
                <a:effectLst/>
                <a:latin typeface="B Lotus" panose="00000400000000000000" pitchFamily="2" charset="-78"/>
                <a:cs typeface="B Lotus" panose="00000400000000000000" pitchFamily="2" charset="-78"/>
              </a:rPr>
              <a:t>2</a:t>
            </a:r>
            <a:r>
              <a:rPr lang="fa-IR" sz="1800" b="0" i="0" dirty="0" smtClean="0">
                <a:solidFill>
                  <a:srgbClr val="000000"/>
                </a:solidFill>
                <a:effectLst/>
                <a:latin typeface="B Lotus" panose="00000400000000000000" pitchFamily="2" charset="-78"/>
                <a:cs typeface="B Lotus" panose="00000400000000000000" pitchFamily="2" charset="-78"/>
              </a:rPr>
              <a:t>باشند. مرجع شناخت این رویدادها معمولاً می تواند </a:t>
            </a:r>
            <a:r>
              <a:rPr lang="fa-IR" sz="1800" b="0" i="0" dirty="0" smtClean="0">
                <a:solidFill>
                  <a:srgbClr val="00B0F0"/>
                </a:solidFill>
                <a:effectLst/>
                <a:latin typeface="B Lotus" panose="00000400000000000000" pitchFamily="2" charset="-78"/>
                <a:cs typeface="B Lotus" panose="00000400000000000000" pitchFamily="2" charset="-78"/>
              </a:rPr>
              <a:t>بررسی ادبیات موضوع، انجام یک مطالعه دلفی، یا اجماع غیررسمی بین مشاوران </a:t>
            </a:r>
            <a:r>
              <a:rPr lang="fa-IR" sz="1800" b="0" i="0" dirty="0" smtClean="0">
                <a:solidFill>
                  <a:srgbClr val="000000"/>
                </a:solidFill>
                <a:effectLst/>
                <a:latin typeface="B Lotus" panose="00000400000000000000" pitchFamily="2" charset="-78"/>
                <a:cs typeface="B Lotus" panose="00000400000000000000" pitchFamily="2" charset="-78"/>
              </a:rPr>
              <a:t>باشد. رویدادهای انتخاب شده فهرستی از نیروهای بالقوه را تشکیل می دهند که می تواند هدایتگر دور شدن از آینده بدون-شگفتی باشد.</a:t>
            </a:r>
          </a:p>
          <a:p>
            <a:pPr algn="just" rtl="1">
              <a:lnSpc>
                <a:spcPct val="150000"/>
              </a:lnSpc>
            </a:pPr>
            <a:r>
              <a:rPr lang="fa-IR" sz="1800" b="0" i="0" dirty="0" smtClean="0">
                <a:solidFill>
                  <a:srgbClr val="000000"/>
                </a:solidFill>
                <a:effectLst/>
                <a:latin typeface="B Lotus" panose="00000400000000000000" pitchFamily="2" charset="-78"/>
                <a:cs typeface="B Lotus" panose="00000400000000000000" pitchFamily="2" charset="-78"/>
              </a:rPr>
              <a:t/>
            </a:r>
            <a:br>
              <a:rPr lang="fa-IR" sz="1800" b="0" i="0" dirty="0" smtClean="0">
                <a:solidFill>
                  <a:srgbClr val="000000"/>
                </a:solidFill>
                <a:effectLst/>
                <a:latin typeface="B Lotus" panose="00000400000000000000" pitchFamily="2" charset="-78"/>
                <a:cs typeface="B Lotus" panose="00000400000000000000" pitchFamily="2" charset="-78"/>
              </a:rPr>
            </a:br>
            <a:r>
              <a:rPr lang="fa-IR" sz="1800" dirty="0" smtClean="0"/>
              <a:t/>
            </a:r>
            <a:br>
              <a:rPr lang="fa-IR" sz="1800" dirty="0" smtClean="0"/>
            </a:br>
            <a:endParaRPr lang="fa-IR" sz="1800" dirty="0">
              <a:cs typeface="2  Zar" panose="00000400000000000000" pitchFamily="2" charset="-78"/>
            </a:endParaRPr>
          </a:p>
        </p:txBody>
      </p:sp>
    </p:spTree>
    <p:extLst>
      <p:ext uri="{BB962C8B-B14F-4D97-AF65-F5344CB8AC3E}">
        <p14:creationId xmlns:p14="http://schemas.microsoft.com/office/powerpoint/2010/main" val="1178102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a:bodyPr>
          <a:lstStyle/>
          <a:p>
            <a:pPr rtl="1"/>
            <a:r>
              <a:rPr lang="fa-IR" sz="4000" dirty="0" smtClean="0">
                <a:solidFill>
                  <a:srgbClr val="00B0F0"/>
                </a:solidFill>
                <a:latin typeface="0SM Titr" panose="020B0804020202020204" pitchFamily="34" charset="0"/>
                <a:cs typeface="0SM Titr" panose="020B0804020202020204" pitchFamily="34" charset="0"/>
              </a:rPr>
              <a:t>نقاط </a:t>
            </a:r>
            <a:r>
              <a:rPr lang="fa-IR" sz="4000" dirty="0">
                <a:solidFill>
                  <a:srgbClr val="00B0F0"/>
                </a:solidFill>
                <a:latin typeface="0SM Titr" panose="020B0804020202020204" pitchFamily="34" charset="0"/>
                <a:cs typeface="0SM Titr" panose="020B0804020202020204" pitchFamily="34" charset="0"/>
              </a:rPr>
              <a:t>قوت و ضعف </a:t>
            </a:r>
            <a:r>
              <a:rPr lang="fa-IR" sz="4000" dirty="0" smtClean="0">
                <a:solidFill>
                  <a:srgbClr val="00B0F0"/>
                </a:solidFill>
                <a:latin typeface="0SM Titr" panose="020B0804020202020204" pitchFamily="34" charset="0"/>
                <a:cs typeface="0SM Titr" panose="020B0804020202020204" pitchFamily="34" charset="0"/>
              </a:rPr>
              <a:t>روش</a:t>
            </a:r>
            <a:endParaRPr lang="en-US" sz="4000" dirty="0">
              <a:solidFill>
                <a:srgbClr val="00B0F0"/>
              </a:solidFill>
              <a:latin typeface="0SM Titr" panose="020B0804020202020204" pitchFamily="34" charset="0"/>
              <a:cs typeface="0SM Titr" panose="020B0804020202020204" pitchFamily="34" charset="0"/>
            </a:endParaRPr>
          </a:p>
        </p:txBody>
      </p:sp>
      <p:sp>
        <p:nvSpPr>
          <p:cNvPr id="3" name="Subtitle 2"/>
          <p:cNvSpPr>
            <a:spLocks noGrp="1"/>
          </p:cNvSpPr>
          <p:nvPr>
            <p:ph type="subTitle" idx="1"/>
          </p:nvPr>
        </p:nvSpPr>
        <p:spPr>
          <a:xfrm>
            <a:off x="600363" y="1006765"/>
            <a:ext cx="11102109" cy="5301672"/>
          </a:xfrm>
        </p:spPr>
        <p:txBody>
          <a:bodyPr>
            <a:noAutofit/>
          </a:bodyPr>
          <a:lstStyle/>
          <a:p>
            <a:pPr marL="342900" indent="-342900" algn="r" rtl="1">
              <a:lnSpc>
                <a:spcPct val="150000"/>
              </a:lnSpc>
              <a:buFont typeface="Arial" panose="020B0604020202020204" pitchFamily="34" charset="0"/>
              <a:buChar char="•"/>
            </a:pPr>
            <a:r>
              <a:rPr lang="fa-IR" sz="2000" b="1" dirty="0" smtClean="0">
                <a:cs typeface="2  Zar" panose="00000400000000000000" pitchFamily="2" charset="-78"/>
              </a:rPr>
              <a:t>نقاط </a:t>
            </a:r>
            <a:r>
              <a:rPr lang="fa-IR" sz="2000" b="1" dirty="0">
                <a:cs typeface="2  Zar" panose="00000400000000000000" pitchFamily="2" charset="-78"/>
              </a:rPr>
              <a:t>قوت:</a:t>
            </a:r>
            <a:r>
              <a:rPr lang="fa-IR" sz="2000" dirty="0">
                <a:cs typeface="2  Zar" panose="00000400000000000000" pitchFamily="2" charset="-78"/>
              </a:rPr>
              <a:t/>
            </a:r>
            <a:br>
              <a:rPr lang="fa-IR" sz="2000" dirty="0">
                <a:cs typeface="2  Zar" panose="00000400000000000000" pitchFamily="2" charset="-78"/>
              </a:rPr>
            </a:br>
            <a:r>
              <a:rPr lang="fa-IR" sz="2000" dirty="0" smtClean="0">
                <a:cs typeface="2  Zar" panose="00000400000000000000" pitchFamily="2" charset="-78"/>
              </a:rPr>
              <a:t>1. ملزم </a:t>
            </a:r>
            <a:r>
              <a:rPr lang="fa-IR" sz="2000" dirty="0">
                <a:cs typeface="2  Zar" panose="00000400000000000000" pitchFamily="2" charset="-78"/>
              </a:rPr>
              <a:t>نمودن تحلیل گر به مشخص نمودن اینکه کدام رویدادها باعث ایجاد تفاوت در آینده می گردد، یعنی تحلیلگر </a:t>
            </a:r>
            <a:r>
              <a:rPr lang="fa-IR" sz="2000" dirty="0" smtClean="0">
                <a:cs typeface="2  Zar" panose="00000400000000000000" pitchFamily="2" charset="-78"/>
              </a:rPr>
              <a:t>به جای </a:t>
            </a:r>
            <a:r>
              <a:rPr lang="fa-IR" sz="2000" dirty="0">
                <a:cs typeface="2  Zar" panose="00000400000000000000" pitchFamily="2" charset="-78"/>
              </a:rPr>
              <a:t>اینکه فقط بگوید «این جایی است که من فکر می کنم که متغییر در آینده به آنجا خواهد رفت» می تواند </a:t>
            </a:r>
            <a:r>
              <a:rPr lang="fa-IR" sz="2000" dirty="0" smtClean="0">
                <a:cs typeface="2  Zar" panose="00000400000000000000" pitchFamily="2" charset="-78"/>
              </a:rPr>
              <a:t>اضافه نماید </a:t>
            </a:r>
            <a:r>
              <a:rPr lang="fa-IR" sz="2000" dirty="0">
                <a:cs typeface="2  Zar" panose="00000400000000000000" pitchFamily="2" charset="-78"/>
              </a:rPr>
              <a:t>که «و این رویدادهایی است که من مد نظر قرار داده ام». در اینجا میتوان درباره رویدادها و احتمالات و </a:t>
            </a:r>
            <a:r>
              <a:rPr lang="fa-IR" sz="2000" dirty="0" smtClean="0">
                <a:cs typeface="2  Zar" panose="00000400000000000000" pitchFamily="2" charset="-78"/>
              </a:rPr>
              <a:t>میزان تاثیر </a:t>
            </a:r>
            <a:r>
              <a:rPr lang="fa-IR" sz="2000" dirty="0">
                <a:cs typeface="2  Zar" panose="00000400000000000000" pitchFamily="2" charset="-78"/>
              </a:rPr>
              <a:t>گذاری آنها بحث نمود، به عبارت دیگر بحث به سطح جزیی منتقل گردیده است.</a:t>
            </a:r>
            <a:br>
              <a:rPr lang="fa-IR" sz="2000" dirty="0">
                <a:cs typeface="2  Zar" panose="00000400000000000000" pitchFamily="2" charset="-78"/>
              </a:rPr>
            </a:br>
            <a:r>
              <a:rPr lang="fa-IR" sz="2000" dirty="0" smtClean="0">
                <a:cs typeface="2  Zar" panose="00000400000000000000" pitchFamily="2" charset="-78"/>
              </a:rPr>
              <a:t>2.  </a:t>
            </a:r>
            <a:r>
              <a:rPr lang="fa-IR" sz="2000" dirty="0">
                <a:cs typeface="2  Zar" panose="00000400000000000000" pitchFamily="2" charset="-78"/>
              </a:rPr>
              <a:t>این روش بجای یک نقطه- تکی یک محدوده از پیش بینی را ارایه می دهد، از آنجای که این روش با تکنیک </a:t>
            </a:r>
            <a:r>
              <a:rPr lang="fa-IR" sz="2000" dirty="0" smtClean="0">
                <a:cs typeface="2  Zar" panose="00000400000000000000" pitchFamily="2" charset="-78"/>
              </a:rPr>
              <a:t>تحلیل ریسک </a:t>
            </a:r>
            <a:r>
              <a:rPr lang="fa-IR" sz="2000" dirty="0">
                <a:cs typeface="2  Zar" panose="00000400000000000000" pitchFamily="2" charset="-78"/>
              </a:rPr>
              <a:t>تطابق دارد، در تحلیل تصمیم گیری عدم قطعیت میتواند به روشنی مورد بررسی قرار گیرد</a:t>
            </a:r>
            <a:r>
              <a:rPr lang="fa-IR" sz="2000" dirty="0" smtClean="0">
                <a:cs typeface="2  Zar" panose="00000400000000000000" pitchFamily="2" charset="-78"/>
              </a:rPr>
              <a:t>.</a:t>
            </a:r>
          </a:p>
          <a:p>
            <a:pPr marL="342900" indent="-342900" algn="r" rtl="1">
              <a:lnSpc>
                <a:spcPct val="150000"/>
              </a:lnSpc>
              <a:buFont typeface="Arial" panose="020B0604020202020204" pitchFamily="34" charset="0"/>
              <a:buChar char="•"/>
            </a:pPr>
            <a:r>
              <a:rPr lang="fa-IR" sz="2000" b="1" dirty="0" smtClean="0">
                <a:cs typeface="2  Zar" panose="00000400000000000000" pitchFamily="2" charset="-78"/>
              </a:rPr>
              <a:t>نقاط </a:t>
            </a:r>
            <a:r>
              <a:rPr lang="fa-IR" sz="2000" b="1" dirty="0">
                <a:cs typeface="2  Zar" panose="00000400000000000000" pitchFamily="2" charset="-78"/>
              </a:rPr>
              <a:t>ضعف:</a:t>
            </a:r>
            <a:r>
              <a:rPr lang="fa-IR" sz="2000" dirty="0">
                <a:cs typeface="2  Zar" panose="00000400000000000000" pitchFamily="2" charset="-78"/>
              </a:rPr>
              <a:t/>
            </a:r>
            <a:br>
              <a:rPr lang="fa-IR" sz="2000" dirty="0">
                <a:cs typeface="2  Zar" panose="00000400000000000000" pitchFamily="2" charset="-78"/>
              </a:rPr>
            </a:br>
            <a:r>
              <a:rPr lang="fa-IR" sz="2000" dirty="0" smtClean="0">
                <a:cs typeface="2  Zar" panose="00000400000000000000" pitchFamily="2" charset="-78"/>
              </a:rPr>
              <a:t>1.  </a:t>
            </a:r>
            <a:r>
              <a:rPr lang="fa-IR" sz="2000" dirty="0">
                <a:cs typeface="2  Zar" panose="00000400000000000000" pitchFamily="2" charset="-78"/>
              </a:rPr>
              <a:t>فهرست تنظیمی در مورد رویدادها همواره مطمئناً کامل نیست (همیشه می توان رویدادهای جدیدی به فهرست </a:t>
            </a:r>
            <a:r>
              <a:rPr lang="fa-IR" sz="2000" dirty="0" smtClean="0">
                <a:cs typeface="2  Zar" panose="00000400000000000000" pitchFamily="2" charset="-78"/>
              </a:rPr>
              <a:t>اضافه نمود</a:t>
            </a:r>
            <a:r>
              <a:rPr lang="fa-IR" sz="2000" dirty="0">
                <a:cs typeface="2  Zar" panose="00000400000000000000" pitchFamily="2" charset="-78"/>
              </a:rPr>
              <a:t>)</a:t>
            </a:r>
            <a:br>
              <a:rPr lang="fa-IR" sz="2000" dirty="0">
                <a:cs typeface="2  Zar" panose="00000400000000000000" pitchFamily="2" charset="-78"/>
              </a:rPr>
            </a:br>
            <a:r>
              <a:rPr lang="fa-IR" sz="2000" dirty="0" smtClean="0">
                <a:cs typeface="2  Zar" panose="00000400000000000000" pitchFamily="2" charset="-78"/>
              </a:rPr>
              <a:t>2.  </a:t>
            </a:r>
            <a:r>
              <a:rPr lang="fa-IR" sz="2000" dirty="0">
                <a:cs typeface="2  Zar" panose="00000400000000000000" pitchFamily="2" charset="-78"/>
              </a:rPr>
              <a:t>حتی اگر فهرست کامل باشد، مقادیر احتمالات و مقادیر اثر گذاری میتواند صحیح یا ناصحیح باشد</a:t>
            </a:r>
            <a:r>
              <a:rPr lang="fa-IR" sz="2000" dirty="0" smtClean="0">
                <a:cs typeface="2  Zar" panose="00000400000000000000" pitchFamily="2" charset="-78"/>
              </a:rPr>
              <a:t> </a:t>
            </a:r>
            <a:br>
              <a:rPr lang="fa-IR" sz="2000" dirty="0" smtClean="0">
                <a:cs typeface="2  Zar" panose="00000400000000000000" pitchFamily="2" charset="-78"/>
              </a:rPr>
            </a:br>
            <a:r>
              <a:rPr lang="fa-IR" sz="2000" dirty="0" smtClean="0">
                <a:cs typeface="2  Zar" panose="00000400000000000000" pitchFamily="2" charset="-78"/>
              </a:rPr>
              <a:t/>
            </a:r>
            <a:br>
              <a:rPr lang="fa-IR" sz="2000" dirty="0" smtClean="0">
                <a:cs typeface="2  Zar" panose="00000400000000000000" pitchFamily="2" charset="-78"/>
              </a:rPr>
            </a:br>
            <a:r>
              <a:rPr lang="fa-IR" sz="2000" dirty="0" smtClean="0">
                <a:cs typeface="2  Zar" panose="00000400000000000000" pitchFamily="2" charset="-78"/>
              </a:rPr>
              <a:t/>
            </a:r>
            <a:br>
              <a:rPr lang="fa-IR" sz="2000" dirty="0" smtClean="0">
                <a:cs typeface="2  Zar" panose="00000400000000000000" pitchFamily="2" charset="-78"/>
              </a:rPr>
            </a:br>
            <a:endParaRPr lang="fa-IR" sz="2000" dirty="0">
              <a:cs typeface="2  Zar" panose="00000400000000000000" pitchFamily="2" charset="-78"/>
            </a:endParaRPr>
          </a:p>
        </p:txBody>
      </p:sp>
    </p:spTree>
    <p:extLst>
      <p:ext uri="{BB962C8B-B14F-4D97-AF65-F5344CB8AC3E}">
        <p14:creationId xmlns:p14="http://schemas.microsoft.com/office/powerpoint/2010/main" val="566322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301672"/>
          </a:xfrm>
        </p:spPr>
        <p:txBody>
          <a:bodyPr>
            <a:noAutofit/>
          </a:bodyPr>
          <a:lstStyle/>
          <a:p>
            <a:pPr marL="342900" indent="-342900" algn="r" rtl="1">
              <a:lnSpc>
                <a:spcPct val="150000"/>
              </a:lnSpc>
              <a:buFont typeface="Arial" panose="020B0604020202020204" pitchFamily="34" charset="0"/>
              <a:buChar char="•"/>
            </a:pPr>
            <a:r>
              <a:rPr lang="fa-IR" sz="2000" b="1" dirty="0">
                <a:cs typeface="2  Zar" panose="00000400000000000000" pitchFamily="2" charset="-78"/>
              </a:rPr>
              <a:t> گام صفر: ایجاد تمهیدات لازم و تبیین دقیق </a:t>
            </a:r>
            <a:r>
              <a:rPr lang="fa-IR" sz="2000" b="1" dirty="0" smtClean="0">
                <a:cs typeface="2  Zar" panose="00000400000000000000" pitchFamily="2" charset="-78"/>
              </a:rPr>
              <a:t>موضوع</a:t>
            </a:r>
            <a:endParaRPr lang="fa-IR" sz="2000" dirty="0" smtClean="0">
              <a:cs typeface="2  Zar" panose="00000400000000000000" pitchFamily="2" charset="-78"/>
            </a:endParaRPr>
          </a:p>
          <a:p>
            <a:pPr algn="r" rtl="1">
              <a:lnSpc>
                <a:spcPct val="150000"/>
              </a:lnSpc>
            </a:pPr>
            <a:r>
              <a:rPr lang="fa-IR" sz="2000" dirty="0" smtClean="0">
                <a:cs typeface="2  Zar" panose="00000400000000000000" pitchFamily="2" charset="-78"/>
              </a:rPr>
              <a:t>	1. </a:t>
            </a:r>
            <a:r>
              <a:rPr lang="fa-IR" sz="2000" dirty="0" smtClean="0">
                <a:effectLst/>
                <a:cs typeface="2  Zar" panose="00000400000000000000" pitchFamily="2" charset="-78"/>
              </a:rPr>
              <a:t>تشکیل و تکمیل گروه پژوهش،</a:t>
            </a:r>
          </a:p>
          <a:p>
            <a:pPr algn="r" rtl="1">
              <a:lnSpc>
                <a:spcPct val="150000"/>
              </a:lnSpc>
            </a:pPr>
            <a:r>
              <a:rPr lang="fa-IR" sz="2000" dirty="0" smtClean="0">
                <a:effectLst/>
                <a:cs typeface="2  Zar" panose="00000400000000000000" pitchFamily="2" charset="-78"/>
              </a:rPr>
              <a:t>	2. تبیین دقیق موضوع: دغدغه و مسأله سازمان چیست و روندها چه نقشی در رفع آن ایفا می‌کنند. (تعیین پرسش‌های اصلی، کاربر اصلی، 	کاربران فرعی و ارتباط پدیده مورد مطالعه با سازمان،)</a:t>
            </a:r>
          </a:p>
          <a:p>
            <a:pPr algn="r" rtl="1">
              <a:lnSpc>
                <a:spcPct val="150000"/>
              </a:lnSpc>
            </a:pPr>
            <a:r>
              <a:rPr lang="fa-IR" sz="2000" dirty="0" smtClean="0">
                <a:effectLst/>
                <a:cs typeface="2  Zar" panose="00000400000000000000" pitchFamily="2" charset="-78"/>
              </a:rPr>
              <a:t>	3. تعیین قلمرو: تعیین مؤلفه‌های پژوهش برای تعیین قلمرو (ابعاد اقتصادی، اجتماعی، سیاسی، امنیتی، نظامی، فناورانه، علمی و مانند این‌ها )</a:t>
            </a:r>
            <a:r>
              <a:rPr lang="fa-IR" sz="2000" dirty="0" smtClean="0">
                <a:cs typeface="2  Zar" panose="00000400000000000000" pitchFamily="2" charset="-78"/>
              </a:rPr>
              <a:t/>
            </a:r>
            <a:br>
              <a:rPr lang="fa-IR" sz="2000" dirty="0" smtClean="0">
                <a:cs typeface="2  Zar" panose="00000400000000000000" pitchFamily="2" charset="-78"/>
              </a:rPr>
            </a:br>
            <a:r>
              <a:rPr lang="fa-IR" sz="2000" dirty="0" smtClean="0">
                <a:cs typeface="2  Zar" panose="00000400000000000000" pitchFamily="2" charset="-78"/>
              </a:rPr>
              <a:t>	4. </a:t>
            </a:r>
            <a:r>
              <a:rPr lang="fa-IR" sz="2000" dirty="0" smtClean="0">
                <a:effectLst/>
                <a:cs typeface="2  Zar" panose="00000400000000000000" pitchFamily="2" charset="-78"/>
              </a:rPr>
              <a:t>تعیین افق زمانی پژوهش</a:t>
            </a:r>
            <a:r>
              <a:rPr lang="fa-IR" sz="2000" dirty="0" smtClean="0">
                <a:cs typeface="2  Zar" panose="00000400000000000000" pitchFamily="2" charset="-78"/>
              </a:rPr>
              <a:t/>
            </a:r>
            <a:br>
              <a:rPr lang="fa-IR" sz="2000" dirty="0" smtClean="0">
                <a:cs typeface="2  Zar" panose="00000400000000000000" pitchFamily="2" charset="-78"/>
              </a:rPr>
            </a:br>
            <a:endParaRPr lang="fa-IR" sz="2000" dirty="0" smtClean="0">
              <a:cs typeface="2  Zar" panose="00000400000000000000" pitchFamily="2" charset="-78"/>
            </a:endParaRPr>
          </a:p>
          <a:p>
            <a:pPr marL="342900" indent="-342900" algn="r" rtl="1">
              <a:lnSpc>
                <a:spcPct val="150000"/>
              </a:lnSpc>
              <a:buFont typeface="Arial" panose="020B0604020202020204" pitchFamily="34" charset="0"/>
              <a:buChar char="•"/>
            </a:pPr>
            <a:r>
              <a:rPr lang="fa-IR" sz="2000" dirty="0" smtClean="0">
                <a:cs typeface="2  Zar" panose="00000400000000000000" pitchFamily="2" charset="-78"/>
              </a:rPr>
              <a:t/>
            </a:r>
            <a:br>
              <a:rPr lang="fa-IR" sz="2000" dirty="0" smtClean="0">
                <a:cs typeface="2  Zar" panose="00000400000000000000" pitchFamily="2" charset="-78"/>
              </a:rPr>
            </a:br>
            <a:endParaRPr lang="fa-IR" sz="2000" dirty="0">
              <a:cs typeface="2  Zar" panose="00000400000000000000" pitchFamily="2" charset="-78"/>
            </a:endParaRPr>
          </a:p>
        </p:txBody>
      </p:sp>
    </p:spTree>
    <p:extLst>
      <p:ext uri="{BB962C8B-B14F-4D97-AF65-F5344CB8AC3E}">
        <p14:creationId xmlns:p14="http://schemas.microsoft.com/office/powerpoint/2010/main" val="3903579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301672"/>
          </a:xfrm>
        </p:spPr>
        <p:txBody>
          <a:bodyPr>
            <a:noAutofit/>
          </a:bodyPr>
          <a:lstStyle/>
          <a:p>
            <a:pPr algn="r" rtl="1">
              <a:lnSpc>
                <a:spcPct val="150000"/>
              </a:lnSpc>
            </a:pPr>
            <a:r>
              <a:rPr lang="fa-IR" sz="2000" b="1" dirty="0" smtClean="0">
                <a:cs typeface="2  Zar" panose="00000400000000000000" pitchFamily="2" charset="-78"/>
              </a:rPr>
              <a:t>گام </a:t>
            </a:r>
            <a:r>
              <a:rPr lang="fa-IR" sz="2000" b="1" dirty="0">
                <a:cs typeface="2  Zar" panose="00000400000000000000" pitchFamily="2" charset="-78"/>
              </a:rPr>
              <a:t>نخست: شناسایی، تکمیل و نقد منابع دانشی </a:t>
            </a:r>
            <a:endParaRPr lang="fa-IR" sz="2000" b="1" dirty="0" smtClean="0">
              <a:cs typeface="2  Zar" panose="00000400000000000000" pitchFamily="2" charset="-78"/>
            </a:endParaRPr>
          </a:p>
          <a:p>
            <a:pPr marL="342900" indent="-342900" algn="r" rtl="1">
              <a:lnSpc>
                <a:spcPct val="150000"/>
              </a:lnSpc>
              <a:buFont typeface="Arial" panose="020B0604020202020204" pitchFamily="34" charset="0"/>
              <a:buChar char="•"/>
            </a:pPr>
            <a:r>
              <a:rPr lang="fa-IR" sz="2000" dirty="0" smtClean="0">
                <a:cs typeface="2  Zar" panose="00000400000000000000" pitchFamily="2" charset="-78"/>
              </a:rPr>
              <a:t>	</a:t>
            </a:r>
            <a:r>
              <a:rPr lang="fa-IR" sz="2000" b="1" dirty="0" smtClean="0">
                <a:cs typeface="2  Zar" panose="00000400000000000000" pitchFamily="2" charset="-78"/>
              </a:rPr>
              <a:t>1. شناسایی منابع اولیه: </a:t>
            </a:r>
          </a:p>
          <a:p>
            <a:pPr marL="1257300" lvl="2" indent="-342900" algn="r" rtl="1">
              <a:lnSpc>
                <a:spcPct val="150000"/>
              </a:lnSpc>
              <a:buFont typeface="Arial" panose="020B0604020202020204" pitchFamily="34" charset="0"/>
              <a:buChar char="•"/>
            </a:pPr>
            <a:r>
              <a:rPr lang="fa-IR" sz="2000" dirty="0" smtClean="0">
                <a:effectLst/>
                <a:cs typeface="2  Zar" panose="00000400000000000000" pitchFamily="2" charset="-78"/>
              </a:rPr>
              <a:t>منابع دانشی غنی‌تر، دستاورد نهایی پژوهش غنی‌تر و قوی‌تر؛  </a:t>
            </a:r>
          </a:p>
          <a:p>
            <a:pPr marL="1257300" lvl="2" indent="-342900" algn="r" rtl="1">
              <a:lnSpc>
                <a:spcPct val="150000"/>
              </a:lnSpc>
              <a:buFont typeface="Arial" panose="020B0604020202020204" pitchFamily="34" charset="0"/>
              <a:buChar char="•"/>
            </a:pPr>
            <a:r>
              <a:rPr lang="fa-IR" sz="2000" dirty="0" smtClean="0">
                <a:effectLst/>
                <a:cs typeface="2  Zar" panose="00000400000000000000" pitchFamily="2" charset="-78"/>
              </a:rPr>
              <a:t>کلیات روش‌های آینده‌پژوهی لازم است ولی کافی نیست بلکه نیاز به داده‌های ارزشمند و پردازش هوشمندانه آن‌ها وجود دارد تا خروجی نهایی ارزشمند شود.</a:t>
            </a:r>
          </a:p>
          <a:p>
            <a:pPr marL="1257300" lvl="2" indent="-342900" algn="r" rtl="1">
              <a:lnSpc>
                <a:spcPct val="150000"/>
              </a:lnSpc>
              <a:buFont typeface="Arial" panose="020B0604020202020204" pitchFamily="34" charset="0"/>
              <a:buChar char="•"/>
            </a:pPr>
            <a:r>
              <a:rPr lang="fa-IR" sz="2000" dirty="0" smtClean="0">
                <a:cs typeface="2  Zar" panose="00000400000000000000" pitchFamily="2" charset="-78"/>
              </a:rPr>
              <a:t>نقش برجسته </a:t>
            </a:r>
            <a:r>
              <a:rPr lang="fa-IR" sz="2000" dirty="0" smtClean="0">
                <a:effectLst/>
                <a:cs typeface="2  Zar" panose="00000400000000000000" pitchFamily="2" charset="-78"/>
              </a:rPr>
              <a:t>نخبگیِ تیم پژوهش و خبرگی صاحب‌نظران در تأمین، پردازش و ارائه محتوا</a:t>
            </a:r>
          </a:p>
          <a:p>
            <a:pPr lvl="2" algn="r" rtl="1">
              <a:lnSpc>
                <a:spcPct val="150000"/>
              </a:lnSpc>
            </a:pPr>
            <a:endParaRPr lang="fa-IR" sz="2000" dirty="0" smtClean="0">
              <a:cs typeface="2  Zar" panose="00000400000000000000" pitchFamily="2" charset="-78"/>
            </a:endParaRPr>
          </a:p>
          <a:p>
            <a:pPr lvl="2" algn="r" rtl="1">
              <a:lnSpc>
                <a:spcPct val="150000"/>
              </a:lnSpc>
            </a:pPr>
            <a:r>
              <a:rPr lang="fa-IR" sz="2000" dirty="0" smtClean="0">
                <a:cs typeface="2  Zar" panose="00000400000000000000" pitchFamily="2" charset="-78"/>
              </a:rPr>
              <a:t>2</a:t>
            </a:r>
            <a:r>
              <a:rPr lang="fa-IR" sz="2000" b="1" dirty="0" smtClean="0">
                <a:cs typeface="2  Zar" panose="00000400000000000000" pitchFamily="2" charset="-78"/>
              </a:rPr>
              <a:t>. نقد </a:t>
            </a:r>
            <a:r>
              <a:rPr lang="fa-IR" sz="2000" b="1" dirty="0">
                <a:cs typeface="2  Zar" panose="00000400000000000000" pitchFamily="2" charset="-78"/>
              </a:rPr>
              <a:t>منابع</a:t>
            </a:r>
            <a:r>
              <a:rPr lang="fa-IR" sz="2000" b="1" dirty="0" smtClean="0">
                <a:cs typeface="2  Zar" panose="00000400000000000000" pitchFamily="2" charset="-78"/>
              </a:rPr>
              <a:t>:</a:t>
            </a:r>
          </a:p>
          <a:p>
            <a:pPr marL="1257300" lvl="2" indent="-342900" algn="r" rtl="1">
              <a:buFont typeface="Arial" panose="020B0604020202020204" pitchFamily="34" charset="0"/>
              <a:buChar char="•"/>
            </a:pPr>
            <a:r>
              <a:rPr lang="fa-IR" sz="2000" dirty="0" smtClean="0">
                <a:cs typeface="2  Zar" panose="00000400000000000000" pitchFamily="2" charset="-78"/>
              </a:rPr>
              <a:t>آیا </a:t>
            </a:r>
            <a:r>
              <a:rPr lang="fa-IR" sz="2000" dirty="0">
                <a:cs typeface="2  Zar" panose="00000400000000000000" pitchFamily="2" charset="-78"/>
              </a:rPr>
              <a:t>منبع مورد نظر، موثق/ معتبر است؟</a:t>
            </a:r>
          </a:p>
          <a:p>
            <a:pPr marL="1257300" lvl="2" indent="-342900" algn="r" rtl="1">
              <a:buFont typeface="Arial" panose="020B0604020202020204" pitchFamily="34" charset="0"/>
              <a:buChar char="•"/>
            </a:pPr>
            <a:r>
              <a:rPr lang="fa-IR" sz="2000" dirty="0">
                <a:cs typeface="2  Zar" panose="00000400000000000000" pitchFamily="2" charset="-78"/>
              </a:rPr>
              <a:t>آیا منبع مورد نظر، مرتبط با کار و مفید است؟</a:t>
            </a:r>
          </a:p>
          <a:p>
            <a:pPr lvl="2" algn="r" rtl="1">
              <a:lnSpc>
                <a:spcPct val="150000"/>
              </a:lnSpc>
            </a:pPr>
            <a:endParaRPr lang="fa-IR" sz="2000" dirty="0">
              <a:cs typeface="2  Zar" panose="00000400000000000000" pitchFamily="2" charset="-78"/>
            </a:endParaRPr>
          </a:p>
          <a:p>
            <a:pPr marL="1257300" lvl="2" indent="-342900" algn="r" rtl="1">
              <a:lnSpc>
                <a:spcPct val="150000"/>
              </a:lnSpc>
              <a:buFont typeface="Arial" panose="020B0604020202020204" pitchFamily="34" charset="0"/>
              <a:buChar char="•"/>
            </a:pPr>
            <a:endParaRPr lang="fa-IR" sz="2000" dirty="0">
              <a:cs typeface="2  Zar" panose="00000400000000000000" pitchFamily="2" charset="-78"/>
            </a:endParaRPr>
          </a:p>
        </p:txBody>
      </p:sp>
    </p:spTree>
    <p:extLst>
      <p:ext uri="{BB962C8B-B14F-4D97-AF65-F5344CB8AC3E}">
        <p14:creationId xmlns:p14="http://schemas.microsoft.com/office/powerpoint/2010/main" val="1537346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دوم: تبیین روندهای بالادستی</a:t>
            </a:r>
            <a:r>
              <a:rPr lang="fa-IR" sz="2000" b="1" dirty="0" smtClean="0">
                <a:cs typeface="2  Zar" panose="00000400000000000000" pitchFamily="2" charset="-78"/>
              </a:rPr>
              <a:t> </a:t>
            </a:r>
          </a:p>
          <a:p>
            <a:pPr marL="342900" indent="-342900" algn="r" rtl="1">
              <a:lnSpc>
                <a:spcPct val="150000"/>
              </a:lnSpc>
              <a:buFont typeface="Arial" panose="020B0604020202020204" pitchFamily="34" charset="0"/>
              <a:buChar char="•"/>
            </a:pPr>
            <a:r>
              <a:rPr lang="fa-IR" sz="2000" dirty="0" smtClean="0">
                <a:cs typeface="2  Zar" panose="00000400000000000000" pitchFamily="2" charset="-78"/>
              </a:rPr>
              <a:t>	</a:t>
            </a:r>
            <a:r>
              <a:rPr lang="fa-IR" sz="2000" b="1" dirty="0" smtClean="0">
                <a:cs typeface="2  Zar" panose="00000400000000000000" pitchFamily="2" charset="-78"/>
              </a:rPr>
              <a:t>1. شناسایی روندهای کلان یا بالادستی موثر بر مساله مورد مطالعه: </a:t>
            </a:r>
          </a:p>
          <a:p>
            <a:pPr marL="1257300" lvl="2" indent="-342900" algn="r" rtl="1">
              <a:lnSpc>
                <a:spcPct val="150000"/>
              </a:lnSpc>
              <a:buFont typeface="Arial" panose="020B0604020202020204" pitchFamily="34" charset="0"/>
              <a:buChar char="•"/>
            </a:pPr>
            <a:r>
              <a:rPr lang="fa-IR" sz="1600" dirty="0" smtClean="0">
                <a:effectLst/>
                <a:cs typeface="2  Zar" panose="00000400000000000000" pitchFamily="2" charset="-78"/>
              </a:rPr>
              <a:t>هم باید به رویدادهای درون مساله(روندهای مساله) و هم به رویدادهای بیرون مساله(روندهای تاثیرگذار بر مساله) توجه نمود.</a:t>
            </a:r>
          </a:p>
          <a:p>
            <a:pPr marL="1257300" lvl="2" indent="-342900" algn="r" rtl="1">
              <a:lnSpc>
                <a:spcPct val="150000"/>
              </a:lnSpc>
              <a:buFont typeface="Arial" panose="020B0604020202020204" pitchFamily="34" charset="0"/>
              <a:buChar char="•"/>
            </a:pPr>
            <a:r>
              <a:rPr lang="fa-IR" sz="1600" dirty="0" smtClean="0">
                <a:effectLst/>
                <a:cs typeface="2  Zar" panose="00000400000000000000" pitchFamily="2" charset="-78"/>
              </a:rPr>
              <a:t>روندهای </a:t>
            </a:r>
            <a:r>
              <a:rPr lang="fa-IR" sz="1600" dirty="0" smtClean="0">
                <a:effectLst/>
                <a:cs typeface="2  Zar" panose="00000400000000000000" pitchFamily="2" charset="-78"/>
              </a:rPr>
              <a:t>بالادستی یا </a:t>
            </a:r>
            <a:r>
              <a:rPr lang="fa-IR" sz="1600" dirty="0" smtClean="0">
                <a:effectLst/>
                <a:cs typeface="2  Zar" panose="00000400000000000000" pitchFamily="2" charset="-78"/>
              </a:rPr>
              <a:t>فراسیستمی: </a:t>
            </a:r>
            <a:r>
              <a:rPr lang="fa-IR" sz="1600" dirty="0" smtClean="0">
                <a:effectLst/>
                <a:cs typeface="2  Zar" panose="00000400000000000000" pitchFamily="2" charset="-78"/>
              </a:rPr>
              <a:t>ارتباط بین رویدادهایی را توصیف می‌کنند که بیرون از حیطه مسأله سازمان هستند.</a:t>
            </a:r>
          </a:p>
          <a:p>
            <a:pPr marL="1257300" lvl="2" indent="-342900" algn="r" rtl="1">
              <a:lnSpc>
                <a:spcPct val="150000"/>
              </a:lnSpc>
              <a:buFont typeface="Arial" panose="020B0604020202020204" pitchFamily="34" charset="0"/>
              <a:buChar char="•"/>
            </a:pPr>
            <a:r>
              <a:rPr lang="fa-IR" sz="1600" dirty="0" smtClean="0">
                <a:effectLst/>
                <a:cs typeface="2  Zar" panose="00000400000000000000" pitchFamily="2" charset="-78"/>
              </a:rPr>
              <a:t>روندهای </a:t>
            </a:r>
            <a:r>
              <a:rPr lang="fa-IR" sz="1600" dirty="0" smtClean="0">
                <a:effectLst/>
                <a:cs typeface="2  Zar" panose="00000400000000000000" pitchFamily="2" charset="-78"/>
              </a:rPr>
              <a:t>اصلی یا سیستمی: </a:t>
            </a:r>
            <a:r>
              <a:rPr lang="fa-IR" sz="1600" dirty="0" smtClean="0">
                <a:effectLst/>
                <a:cs typeface="2  Zar" panose="00000400000000000000" pitchFamily="2" charset="-78"/>
              </a:rPr>
              <a:t>دستاورد خاصِ پژوهش هستند که از آن‌ها برای گمانه‌زنی درباره آینده مسأله استفاده می‌شود. این روندها، ارتباط بین رویدادهای درونِ سیستم و مرتبط با خود مسأله را بیان می‌کنند.</a:t>
            </a:r>
          </a:p>
          <a:p>
            <a:pPr marL="1257300" lvl="2" indent="-342900" algn="r" rtl="1">
              <a:lnSpc>
                <a:spcPct val="150000"/>
              </a:lnSpc>
              <a:buFont typeface="Arial" panose="020B0604020202020204" pitchFamily="34" charset="0"/>
              <a:buChar char="•"/>
            </a:pPr>
            <a:r>
              <a:rPr lang="fa-IR" sz="1600" dirty="0" smtClean="0">
                <a:effectLst/>
                <a:cs typeface="2  Zar" panose="00000400000000000000" pitchFamily="2" charset="-78"/>
              </a:rPr>
              <a:t>با فراهم‌شدن فهرستی از روندهای بالادستی، مجموعه‌ای از نیروهای بیرونی تأثیرگذار بر مسأله (پیشران ها) شناخته </a:t>
            </a:r>
            <a:r>
              <a:rPr lang="fa-IR" sz="1600" dirty="0" smtClean="0">
                <a:effectLst/>
                <a:cs typeface="2  Zar" panose="00000400000000000000" pitchFamily="2" charset="-78"/>
              </a:rPr>
              <a:t>می‌شود</a:t>
            </a:r>
            <a:r>
              <a:rPr lang="fa-IR" sz="1600" dirty="0">
                <a:cs typeface="2  Zar" panose="00000400000000000000" pitchFamily="2" charset="-78"/>
              </a:rPr>
              <a:t> </a:t>
            </a:r>
            <a:r>
              <a:rPr lang="fa-IR" sz="1600" dirty="0" smtClean="0">
                <a:cs typeface="2  Zar" panose="00000400000000000000" pitchFamily="2" charset="-78"/>
              </a:rPr>
              <a:t>و پیامدهای آن ها مطالعه می شود.</a:t>
            </a:r>
            <a:endParaRPr lang="fa-IR" sz="1600" dirty="0" smtClean="0">
              <a:effectLst/>
              <a:cs typeface="2  Zar" panose="00000400000000000000" pitchFamily="2" charset="-78"/>
            </a:endParaRPr>
          </a:p>
          <a:p>
            <a:pPr marL="1257300" lvl="2" indent="-342900" algn="r" rtl="1">
              <a:lnSpc>
                <a:spcPct val="150000"/>
              </a:lnSpc>
              <a:buFont typeface="Arial" panose="020B0604020202020204" pitchFamily="34" charset="0"/>
              <a:buChar char="•"/>
            </a:pPr>
            <a:r>
              <a:rPr lang="fa-IR" sz="1600" dirty="0" smtClean="0">
                <a:cs typeface="2  Zar" panose="00000400000000000000" pitchFamily="2" charset="-78"/>
              </a:rPr>
              <a:t>روندهای بالادستی منشأ روندهای اصلی هستند(منشأ بیرونی روندها، پیشران های بیرون سیستم هستند).</a:t>
            </a:r>
          </a:p>
          <a:p>
            <a:pPr lvl="2" algn="r" rtl="1">
              <a:lnSpc>
                <a:spcPct val="150000"/>
              </a:lnSpc>
            </a:pPr>
            <a:r>
              <a:rPr lang="fa-IR" sz="2000" b="1" dirty="0" smtClean="0">
                <a:cs typeface="2  Zar" panose="00000400000000000000" pitchFamily="2" charset="-78"/>
              </a:rPr>
              <a:t>خلاصه:</a:t>
            </a:r>
            <a:endParaRPr lang="fa-IR" sz="2000" b="1" dirty="0" smtClean="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شناسایی فهرست اولیه روندهای بالادستی؛</a:t>
            </a:r>
          </a:p>
          <a:p>
            <a:pPr marL="1714500" lvl="3" indent="-342900" algn="r" rtl="1">
              <a:buFont typeface="Arial" panose="020B0604020202020204" pitchFamily="34" charset="0"/>
              <a:buChar char="•"/>
            </a:pPr>
            <a:r>
              <a:rPr lang="fa-IR" sz="1800" dirty="0" smtClean="0">
                <a:cs typeface="2  Zar" panose="00000400000000000000" pitchFamily="2" charset="-78"/>
              </a:rPr>
              <a:t>مطالعه پیامدهای روندهای بالادستی بر مساله؛</a:t>
            </a:r>
          </a:p>
          <a:p>
            <a:pPr marL="1714500" lvl="3" indent="-342900" algn="r" rtl="1">
              <a:buFont typeface="Arial" panose="020B0604020202020204" pitchFamily="34" charset="0"/>
              <a:buChar char="•"/>
            </a:pPr>
            <a:r>
              <a:rPr lang="fa-IR" sz="1800" dirty="0" smtClean="0">
                <a:cs typeface="2  Zar" panose="00000400000000000000" pitchFamily="2" charset="-78"/>
              </a:rPr>
              <a:t>شناسایی نیروهای پیشران بیرونی؛</a:t>
            </a:r>
          </a:p>
          <a:p>
            <a:pPr marL="1714500" lvl="3" indent="-342900" algn="r" rtl="1">
              <a:buFont typeface="Arial" panose="020B0604020202020204" pitchFamily="34" charset="0"/>
              <a:buChar char="•"/>
            </a:pPr>
            <a:r>
              <a:rPr lang="fa-IR" sz="1800" dirty="0" smtClean="0">
                <a:cs typeface="2  Zar" panose="00000400000000000000" pitchFamily="2" charset="-78"/>
              </a:rPr>
              <a:t>حدس های اولیه از روندهای اصلی با نگاه به منشا بیرونی آن ها.</a:t>
            </a:r>
            <a:endParaRPr lang="fa-IR" sz="1800" dirty="0">
              <a:cs typeface="2  Zar" panose="00000400000000000000" pitchFamily="2" charset="-78"/>
            </a:endParaRPr>
          </a:p>
          <a:p>
            <a:pPr lvl="2" algn="r" rtl="1">
              <a:lnSpc>
                <a:spcPct val="150000"/>
              </a:lnSpc>
            </a:pPr>
            <a:endParaRPr lang="fa-IR" sz="2000" dirty="0">
              <a:cs typeface="2  Zar" panose="00000400000000000000" pitchFamily="2" charset="-78"/>
            </a:endParaRPr>
          </a:p>
          <a:p>
            <a:pPr marL="1257300" lvl="2" indent="-342900" algn="r" rtl="1">
              <a:lnSpc>
                <a:spcPct val="150000"/>
              </a:lnSpc>
              <a:buFont typeface="Arial" panose="020B0604020202020204" pitchFamily="34" charset="0"/>
              <a:buChar char="•"/>
            </a:pPr>
            <a:endParaRPr lang="fa-IR" sz="2000" dirty="0">
              <a:cs typeface="2  Zar" panose="00000400000000000000" pitchFamily="2" charset="-78"/>
            </a:endParaRPr>
          </a:p>
        </p:txBody>
      </p:sp>
    </p:spTree>
    <p:extLst>
      <p:ext uri="{BB962C8B-B14F-4D97-AF65-F5344CB8AC3E}">
        <p14:creationId xmlns:p14="http://schemas.microsoft.com/office/powerpoint/2010/main" val="891105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928" y="221673"/>
            <a:ext cx="9144000" cy="895927"/>
          </a:xfrm>
        </p:spPr>
        <p:txBody>
          <a:bodyPr>
            <a:normAutofit fontScale="90000"/>
          </a:bodyPr>
          <a:lstStyle/>
          <a:p>
            <a:pPr rtl="1"/>
            <a:r>
              <a:rPr lang="fa-IR" dirty="0" smtClean="0">
                <a:cs typeface="2  Zar" panose="00000400000000000000" pitchFamily="2" charset="-78"/>
              </a:rPr>
              <a:t>گامهای اجرا:</a:t>
            </a:r>
            <a:endParaRPr lang="en-US" dirty="0"/>
          </a:p>
        </p:txBody>
      </p:sp>
      <p:sp>
        <p:nvSpPr>
          <p:cNvPr id="3" name="Subtitle 2"/>
          <p:cNvSpPr>
            <a:spLocks noGrp="1"/>
          </p:cNvSpPr>
          <p:nvPr>
            <p:ph type="subTitle" idx="1"/>
          </p:nvPr>
        </p:nvSpPr>
        <p:spPr>
          <a:xfrm>
            <a:off x="314037" y="1006765"/>
            <a:ext cx="11388436" cy="5634180"/>
          </a:xfrm>
        </p:spPr>
        <p:txBody>
          <a:bodyPr>
            <a:noAutofit/>
          </a:bodyPr>
          <a:lstStyle/>
          <a:p>
            <a:pPr algn="r" rtl="1">
              <a:lnSpc>
                <a:spcPct val="150000"/>
              </a:lnSpc>
            </a:pPr>
            <a:r>
              <a:rPr lang="fa-IR" b="1" dirty="0"/>
              <a:t>  گام </a:t>
            </a:r>
            <a:r>
              <a:rPr lang="fa-IR" b="1" dirty="0" smtClean="0"/>
              <a:t>سوم</a:t>
            </a:r>
            <a:r>
              <a:rPr lang="fa-IR" b="1" dirty="0"/>
              <a:t>: </a:t>
            </a:r>
            <a:r>
              <a:rPr lang="fa-IR" b="1" dirty="0" smtClean="0"/>
              <a:t>استنباط روندهای اصلی از رویدادها وآمارهای خود سیستم</a:t>
            </a:r>
            <a:r>
              <a:rPr lang="fa-IR" sz="2000" b="1" dirty="0" smtClean="0">
                <a:cs typeface="2  Zar" panose="00000400000000000000" pitchFamily="2" charset="-78"/>
              </a:rPr>
              <a:t> </a:t>
            </a:r>
            <a:endParaRPr lang="fa-IR" sz="2000" b="1" dirty="0" smtClean="0">
              <a:cs typeface="2  Zar" panose="00000400000000000000" pitchFamily="2" charset="-78"/>
            </a:endParaRPr>
          </a:p>
          <a:p>
            <a:pPr marL="342900" indent="-342900" algn="r" rtl="1">
              <a:lnSpc>
                <a:spcPct val="150000"/>
              </a:lnSpc>
              <a:buFont typeface="Arial" panose="020B0604020202020204" pitchFamily="34" charset="0"/>
              <a:buChar char="•"/>
            </a:pPr>
            <a:r>
              <a:rPr lang="fa-IR" sz="2000" dirty="0" smtClean="0">
                <a:cs typeface="2  Zar" panose="00000400000000000000" pitchFamily="2" charset="-78"/>
              </a:rPr>
              <a:t>	</a:t>
            </a:r>
            <a:r>
              <a:rPr lang="fa-IR" sz="2000" b="1" dirty="0" smtClean="0">
                <a:cs typeface="2  Zar" panose="00000400000000000000" pitchFamily="2" charset="-78"/>
              </a:rPr>
              <a:t>1. شناسایی روندهای کلان یا بالادستی موثر بر مساله مورد مطالعه: </a:t>
            </a:r>
          </a:p>
          <a:p>
            <a:pPr marL="1257300" lvl="2" indent="-342900" algn="r" rtl="1">
              <a:lnSpc>
                <a:spcPct val="150000"/>
              </a:lnSpc>
              <a:buFont typeface="Arial" panose="020B0604020202020204" pitchFamily="34" charset="0"/>
              <a:buChar char="•"/>
            </a:pPr>
            <a:r>
              <a:rPr lang="fa-IR" sz="1600" dirty="0" smtClean="0">
                <a:effectLst/>
                <a:cs typeface="2  Zar" panose="00000400000000000000" pitchFamily="2" charset="-78"/>
              </a:rPr>
              <a:t>می توان منشأ روندهای اصلی در دروین سیستم هم جستجو کرد؛</a:t>
            </a:r>
          </a:p>
          <a:p>
            <a:pPr marL="1257300" lvl="2" indent="-342900" algn="r" rtl="1">
              <a:lnSpc>
                <a:spcPct val="150000"/>
              </a:lnSpc>
              <a:buFont typeface="Arial" panose="020B0604020202020204" pitchFamily="34" charset="0"/>
              <a:buChar char="•"/>
            </a:pPr>
            <a:r>
              <a:rPr lang="fa-IR" sz="1600" dirty="0" smtClean="0">
                <a:cs typeface="2  Zar" panose="00000400000000000000" pitchFamily="2" charset="-78"/>
              </a:rPr>
              <a:t>رویدادهای مهم و آمار های مرتبط فهرست می شود و بر اساس آن و با اتکا به دانش ضمنی خبرگان، روندی حدس زده می شود و زمینه برای قضاوت نهایی درباره روند حدس زده شده آماده می گردد. </a:t>
            </a:r>
          </a:p>
          <a:p>
            <a:pPr lvl="2" algn="r" rtl="1">
              <a:lnSpc>
                <a:spcPct val="150000"/>
              </a:lnSpc>
            </a:pPr>
            <a:r>
              <a:rPr lang="fa-IR" sz="2000" b="1" dirty="0" smtClean="0">
                <a:cs typeface="2  Zar" panose="00000400000000000000" pitchFamily="2" charset="-78"/>
              </a:rPr>
              <a:t>خلاصه:</a:t>
            </a:r>
            <a:endParaRPr lang="fa-IR" sz="2000" b="1" dirty="0" smtClean="0">
              <a:cs typeface="2  Zar" panose="00000400000000000000" pitchFamily="2" charset="-78"/>
            </a:endParaRPr>
          </a:p>
          <a:p>
            <a:pPr marL="1714500" lvl="3" indent="-342900" algn="r" rtl="1">
              <a:buFont typeface="Arial" panose="020B0604020202020204" pitchFamily="34" charset="0"/>
              <a:buChar char="•"/>
            </a:pPr>
            <a:r>
              <a:rPr lang="fa-IR" sz="1800" dirty="0" smtClean="0">
                <a:cs typeface="2  Zar" panose="00000400000000000000" pitchFamily="2" charset="-78"/>
              </a:rPr>
              <a:t>شناسایی رویدادهای مهم درون سیستم (در مساله)؛</a:t>
            </a:r>
          </a:p>
          <a:p>
            <a:pPr marL="1714500" lvl="3" indent="-342900" algn="r" rtl="1">
              <a:buFont typeface="Arial" panose="020B0604020202020204" pitchFamily="34" charset="0"/>
              <a:buChar char="•"/>
            </a:pPr>
            <a:r>
              <a:rPr lang="fa-IR" sz="1800" dirty="0" smtClean="0">
                <a:cs typeface="2  Zar" panose="00000400000000000000" pitchFamily="2" charset="-78"/>
              </a:rPr>
              <a:t>مطالعه داده های آماری مرتبط با مساله؛</a:t>
            </a:r>
          </a:p>
          <a:p>
            <a:pPr marL="1714500" lvl="3" indent="-342900" algn="r" rtl="1">
              <a:buFont typeface="Arial" panose="020B0604020202020204" pitchFamily="34" charset="0"/>
              <a:buChar char="•"/>
            </a:pPr>
            <a:r>
              <a:rPr lang="fa-IR" sz="1800" dirty="0" smtClean="0">
                <a:cs typeface="2  Zar" panose="00000400000000000000" pitchFamily="2" charset="-78"/>
              </a:rPr>
              <a:t>حدس های اولیه از روندهای اصلی با نگاه به منشا درونی آن ها.</a:t>
            </a:r>
            <a:endParaRPr lang="fa-IR" sz="1800" dirty="0">
              <a:cs typeface="2  Zar" panose="00000400000000000000" pitchFamily="2" charset="-78"/>
            </a:endParaRPr>
          </a:p>
          <a:p>
            <a:pPr lvl="2" algn="r" rtl="1">
              <a:lnSpc>
                <a:spcPct val="150000"/>
              </a:lnSpc>
            </a:pPr>
            <a:endParaRPr lang="fa-IR" sz="2000" dirty="0">
              <a:cs typeface="2  Zar" panose="00000400000000000000" pitchFamily="2" charset="-78"/>
            </a:endParaRPr>
          </a:p>
          <a:p>
            <a:pPr marL="1257300" lvl="2" indent="-342900" algn="r" rtl="1">
              <a:lnSpc>
                <a:spcPct val="150000"/>
              </a:lnSpc>
              <a:buFont typeface="Arial" panose="020B0604020202020204" pitchFamily="34" charset="0"/>
              <a:buChar char="•"/>
            </a:pPr>
            <a:endParaRPr lang="fa-IR" sz="2000" dirty="0">
              <a:cs typeface="2  Zar" panose="00000400000000000000" pitchFamily="2" charset="-78"/>
            </a:endParaRPr>
          </a:p>
        </p:txBody>
      </p:sp>
    </p:spTree>
    <p:extLst>
      <p:ext uri="{BB962C8B-B14F-4D97-AF65-F5344CB8AC3E}">
        <p14:creationId xmlns:p14="http://schemas.microsoft.com/office/powerpoint/2010/main" val="3652241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549</Words>
  <Application>Microsoft Office PowerPoint</Application>
  <PresentationFormat>Widescreen</PresentationFormat>
  <Paragraphs>129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0SM Titr</vt:lpstr>
      <vt:lpstr>2  Zar</vt:lpstr>
      <vt:lpstr>Arial</vt:lpstr>
      <vt:lpstr>B Lotus</vt:lpstr>
      <vt:lpstr>Calibri</vt:lpstr>
      <vt:lpstr>Calibri Light</vt:lpstr>
      <vt:lpstr>Office Theme</vt:lpstr>
      <vt:lpstr>روند پژوهی Trend Impact Analysis </vt:lpstr>
      <vt:lpstr>سابقه و تاریخچه</vt:lpstr>
      <vt:lpstr>تعریف</vt:lpstr>
      <vt:lpstr>چگونگی اجرای روش</vt:lpstr>
      <vt:lpstr>نقاط قوت و ضعف روش</vt:lpstr>
      <vt:lpstr>گامهای اجرا:</vt:lpstr>
      <vt:lpstr>گامهای اجرا:</vt:lpstr>
      <vt:lpstr>گامهای اجرا:</vt:lpstr>
      <vt:lpstr>گامهای اجرا:</vt:lpstr>
      <vt:lpstr>گامهای اجرا:</vt:lpstr>
      <vt:lpstr>گامهای اجرا:</vt:lpstr>
      <vt:lpstr>گامهای اجرا:</vt:lpstr>
      <vt:lpstr>گامهای اجرا:</vt:lpstr>
      <vt:lpstr>گامهای اجرا:</vt:lpstr>
      <vt:lpstr>گامهای اجرا:</vt:lpstr>
      <vt:lpstr>گامهای اجرا:</vt:lpstr>
      <vt:lpstr>گامهای اجرا: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روند پژوهی Trend Impact Analysis </dc:title>
  <dc:creator>اسماعیل شراهی</dc:creator>
  <cp:lastModifiedBy>اسماعیل شراهی</cp:lastModifiedBy>
  <cp:revision>36</cp:revision>
  <dcterms:created xsi:type="dcterms:W3CDTF">2019-04-11T07:16:43Z</dcterms:created>
  <dcterms:modified xsi:type="dcterms:W3CDTF">2019-04-18T09:59:40Z</dcterms:modified>
</cp:coreProperties>
</file>